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7" r:id="rId2"/>
    <p:sldId id="258" r:id="rId3"/>
    <p:sldId id="259" r:id="rId4"/>
    <p:sldId id="261" r:id="rId5"/>
    <p:sldId id="274" r:id="rId6"/>
    <p:sldId id="275" r:id="rId7"/>
    <p:sldId id="276" r:id="rId8"/>
    <p:sldId id="277" r:id="rId9"/>
    <p:sldId id="278" r:id="rId10"/>
    <p:sldId id="279" r:id="rId11"/>
    <p:sldId id="280" r:id="rId12"/>
    <p:sldId id="283" r:id="rId13"/>
    <p:sldId id="281" r:id="rId14"/>
    <p:sldId id="282" r:id="rId15"/>
    <p:sldId id="284" r:id="rId16"/>
    <p:sldId id="285" r:id="rId17"/>
    <p:sldId id="308"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9" d="100"/>
          <a:sy n="49" d="100"/>
        </p:scale>
        <p:origin x="36" y="6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F7B3CE-C888-4228-85C7-21271EBE20F7}" type="datetimeFigureOut">
              <a:rPr lang="zh-CN" altLang="en-US" smtClean="0"/>
              <a:t>2025/6/24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459BC3-AEF4-45C0-B53D-124E6EEF0991}" type="slidenum">
              <a:rPr lang="zh-CN" altLang="en-US" smtClean="0"/>
              <a:t>‹#›</a:t>
            </a:fld>
            <a:endParaRPr lang="zh-CN" altLang="en-US"/>
          </a:p>
        </p:txBody>
      </p:sp>
    </p:spTree>
    <p:extLst>
      <p:ext uri="{BB962C8B-B14F-4D97-AF65-F5344CB8AC3E}">
        <p14:creationId xmlns:p14="http://schemas.microsoft.com/office/powerpoint/2010/main" val="1039197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102247-7276-4BAF-A060-9F786B8638FC}" type="slidenum">
              <a:rPr lang="zh-CN" altLang="en-US" smtClean="0"/>
              <a:t>1</a:t>
            </a:fld>
            <a:endParaRPr lang="zh-CN" altLang="en-US"/>
          </a:p>
        </p:txBody>
      </p:sp>
    </p:spTree>
    <p:extLst>
      <p:ext uri="{BB962C8B-B14F-4D97-AF65-F5344CB8AC3E}">
        <p14:creationId xmlns:p14="http://schemas.microsoft.com/office/powerpoint/2010/main" val="677892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D86BE12-D0B6-41B0-9125-DF28F4B873C1}" type="slidenum">
              <a:rPr lang="zh-CN" altLang="en-US" smtClean="0"/>
              <a:t>17</a:t>
            </a:fld>
            <a:endParaRPr lang="zh-CN" altLang="en-US"/>
          </a:p>
        </p:txBody>
      </p:sp>
    </p:spTree>
    <p:extLst>
      <p:ext uri="{BB962C8B-B14F-4D97-AF65-F5344CB8AC3E}">
        <p14:creationId xmlns:p14="http://schemas.microsoft.com/office/powerpoint/2010/main" val="10508589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8AB632A8-E709-4F0D-A56A-9ECDD1375389}"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8877216-8823-4251-BF07-A233C79BE3E2}" type="slidenum">
              <a:rPr lang="zh-CN" altLang="en-US" smtClean="0"/>
              <a:t>‹#›</a:t>
            </a:fld>
            <a:endParaRPr lang="zh-CN" altLang="en-US"/>
          </a:p>
        </p:txBody>
      </p:sp>
    </p:spTree>
    <p:extLst>
      <p:ext uri="{BB962C8B-B14F-4D97-AF65-F5344CB8AC3E}">
        <p14:creationId xmlns:p14="http://schemas.microsoft.com/office/powerpoint/2010/main" val="3499072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8AB632A8-E709-4F0D-A56A-9ECDD1375389}"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8877216-8823-4251-BF07-A233C79BE3E2}" type="slidenum">
              <a:rPr lang="zh-CN" altLang="en-US" smtClean="0"/>
              <a:t>‹#›</a:t>
            </a:fld>
            <a:endParaRPr lang="zh-CN" altLang="en-US"/>
          </a:p>
        </p:txBody>
      </p:sp>
    </p:spTree>
    <p:extLst>
      <p:ext uri="{BB962C8B-B14F-4D97-AF65-F5344CB8AC3E}">
        <p14:creationId xmlns:p14="http://schemas.microsoft.com/office/powerpoint/2010/main" val="141716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8AB632A8-E709-4F0D-A56A-9ECDD1375389}"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8877216-8823-4251-BF07-A233C79BE3E2}" type="slidenum">
              <a:rPr lang="zh-CN" altLang="en-US" smtClean="0"/>
              <a:t>‹#›</a:t>
            </a:fld>
            <a:endParaRPr lang="zh-CN" alt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5208121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8AB632A8-E709-4F0D-A56A-9ECDD1375389}"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8877216-8823-4251-BF07-A233C79BE3E2}" type="slidenum">
              <a:rPr lang="zh-CN" altLang="en-US" smtClean="0"/>
              <a:t>‹#›</a:t>
            </a:fld>
            <a:endParaRPr lang="zh-CN" altLang="en-US"/>
          </a:p>
        </p:txBody>
      </p:sp>
    </p:spTree>
    <p:extLst>
      <p:ext uri="{BB962C8B-B14F-4D97-AF65-F5344CB8AC3E}">
        <p14:creationId xmlns:p14="http://schemas.microsoft.com/office/powerpoint/2010/main" val="6529915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8AB632A8-E709-4F0D-A56A-9ECDD1375389}"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8877216-8823-4251-BF07-A233C79BE3E2}" type="slidenum">
              <a:rPr lang="zh-CN" altLang="en-US" smtClean="0"/>
              <a:t>‹#›</a:t>
            </a:fld>
            <a:endParaRPr lang="zh-CN"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478181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8AB632A8-E709-4F0D-A56A-9ECDD1375389}"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8877216-8823-4251-BF07-A233C79BE3E2}" type="slidenum">
              <a:rPr lang="zh-CN" altLang="en-US" smtClean="0"/>
              <a:t>‹#›</a:t>
            </a:fld>
            <a:endParaRPr lang="zh-CN" altLang="en-US"/>
          </a:p>
        </p:txBody>
      </p:sp>
    </p:spTree>
    <p:extLst>
      <p:ext uri="{BB962C8B-B14F-4D97-AF65-F5344CB8AC3E}">
        <p14:creationId xmlns:p14="http://schemas.microsoft.com/office/powerpoint/2010/main" val="23556595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8AB632A8-E709-4F0D-A56A-9ECDD1375389}"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8877216-8823-4251-BF07-A233C79BE3E2}" type="slidenum">
              <a:rPr lang="zh-CN" altLang="en-US" smtClean="0"/>
              <a:t>‹#›</a:t>
            </a:fld>
            <a:endParaRPr lang="zh-CN" altLang="en-US"/>
          </a:p>
        </p:txBody>
      </p:sp>
    </p:spTree>
    <p:extLst>
      <p:ext uri="{BB962C8B-B14F-4D97-AF65-F5344CB8AC3E}">
        <p14:creationId xmlns:p14="http://schemas.microsoft.com/office/powerpoint/2010/main" val="32239194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8AB632A8-E709-4F0D-A56A-9ECDD1375389}"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8877216-8823-4251-BF07-A233C79BE3E2}" type="slidenum">
              <a:rPr lang="zh-CN" altLang="en-US" smtClean="0"/>
              <a:t>‹#›</a:t>
            </a:fld>
            <a:endParaRPr lang="zh-CN" altLang="en-US"/>
          </a:p>
        </p:txBody>
      </p:sp>
    </p:spTree>
    <p:extLst>
      <p:ext uri="{BB962C8B-B14F-4D97-AF65-F5344CB8AC3E}">
        <p14:creationId xmlns:p14="http://schemas.microsoft.com/office/powerpoint/2010/main" val="993630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8AB632A8-E709-4F0D-A56A-9ECDD1375389}"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8877216-8823-4251-BF07-A233C79BE3E2}" type="slidenum">
              <a:rPr lang="zh-CN" altLang="en-US" smtClean="0"/>
              <a:t>‹#›</a:t>
            </a:fld>
            <a:endParaRPr lang="zh-CN" altLang="en-US"/>
          </a:p>
        </p:txBody>
      </p:sp>
    </p:spTree>
    <p:extLst>
      <p:ext uri="{BB962C8B-B14F-4D97-AF65-F5344CB8AC3E}">
        <p14:creationId xmlns:p14="http://schemas.microsoft.com/office/powerpoint/2010/main" val="1552114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8AB632A8-E709-4F0D-A56A-9ECDD1375389}"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8877216-8823-4251-BF07-A233C79BE3E2}" type="slidenum">
              <a:rPr lang="zh-CN" altLang="en-US" smtClean="0"/>
              <a:t>‹#›</a:t>
            </a:fld>
            <a:endParaRPr lang="zh-CN" altLang="en-US"/>
          </a:p>
        </p:txBody>
      </p:sp>
    </p:spTree>
    <p:extLst>
      <p:ext uri="{BB962C8B-B14F-4D97-AF65-F5344CB8AC3E}">
        <p14:creationId xmlns:p14="http://schemas.microsoft.com/office/powerpoint/2010/main" val="1756572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8AB632A8-E709-4F0D-A56A-9ECDD1375389}" type="datetimeFigureOut">
              <a:rPr lang="zh-CN" altLang="en-US" smtClean="0"/>
              <a:t>2025/6/24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8877216-8823-4251-BF07-A233C79BE3E2}" type="slidenum">
              <a:rPr lang="zh-CN" altLang="en-US" smtClean="0"/>
              <a:t>‹#›</a:t>
            </a:fld>
            <a:endParaRPr lang="zh-CN" altLang="en-US"/>
          </a:p>
        </p:txBody>
      </p:sp>
    </p:spTree>
    <p:extLst>
      <p:ext uri="{BB962C8B-B14F-4D97-AF65-F5344CB8AC3E}">
        <p14:creationId xmlns:p14="http://schemas.microsoft.com/office/powerpoint/2010/main" val="24613797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8AB632A8-E709-4F0D-A56A-9ECDD1375389}" type="datetimeFigureOut">
              <a:rPr lang="zh-CN" altLang="en-US" smtClean="0"/>
              <a:t>2025/6/24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8877216-8823-4251-BF07-A233C79BE3E2}" type="slidenum">
              <a:rPr lang="zh-CN" altLang="en-US" smtClean="0"/>
              <a:t>‹#›</a:t>
            </a:fld>
            <a:endParaRPr lang="zh-CN" altLang="en-US"/>
          </a:p>
        </p:txBody>
      </p:sp>
    </p:spTree>
    <p:extLst>
      <p:ext uri="{BB962C8B-B14F-4D97-AF65-F5344CB8AC3E}">
        <p14:creationId xmlns:p14="http://schemas.microsoft.com/office/powerpoint/2010/main" val="4040344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8AB632A8-E709-4F0D-A56A-9ECDD1375389}" type="datetimeFigureOut">
              <a:rPr lang="zh-CN" altLang="en-US" smtClean="0"/>
              <a:t>2025/6/24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8877216-8823-4251-BF07-A233C79BE3E2}" type="slidenum">
              <a:rPr lang="zh-CN" altLang="en-US" smtClean="0"/>
              <a:t>‹#›</a:t>
            </a:fld>
            <a:endParaRPr lang="zh-CN" altLang="en-US"/>
          </a:p>
        </p:txBody>
      </p:sp>
    </p:spTree>
    <p:extLst>
      <p:ext uri="{BB962C8B-B14F-4D97-AF65-F5344CB8AC3E}">
        <p14:creationId xmlns:p14="http://schemas.microsoft.com/office/powerpoint/2010/main" val="2951976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B632A8-E709-4F0D-A56A-9ECDD1375389}" type="datetimeFigureOut">
              <a:rPr lang="zh-CN" altLang="en-US" smtClean="0"/>
              <a:t>2025/6/24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8877216-8823-4251-BF07-A233C79BE3E2}" type="slidenum">
              <a:rPr lang="zh-CN" altLang="en-US" smtClean="0"/>
              <a:t>‹#›</a:t>
            </a:fld>
            <a:endParaRPr lang="zh-CN" altLang="en-US"/>
          </a:p>
        </p:txBody>
      </p:sp>
    </p:spTree>
    <p:extLst>
      <p:ext uri="{BB962C8B-B14F-4D97-AF65-F5344CB8AC3E}">
        <p14:creationId xmlns:p14="http://schemas.microsoft.com/office/powerpoint/2010/main" val="4838578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zh-CN" altLang="en-US"/>
              <a:t>单击此处编辑母版标题样式</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8AB632A8-E709-4F0D-A56A-9ECDD1375389}" type="datetimeFigureOut">
              <a:rPr lang="zh-CN" altLang="en-US" smtClean="0"/>
              <a:t>2025/6/24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8877216-8823-4251-BF07-A233C79BE3E2}" type="slidenum">
              <a:rPr lang="zh-CN" altLang="en-US" smtClean="0"/>
              <a:t>‹#›</a:t>
            </a:fld>
            <a:endParaRPr lang="zh-CN" altLang="en-US"/>
          </a:p>
        </p:txBody>
      </p:sp>
    </p:spTree>
    <p:extLst>
      <p:ext uri="{BB962C8B-B14F-4D97-AF65-F5344CB8AC3E}">
        <p14:creationId xmlns:p14="http://schemas.microsoft.com/office/powerpoint/2010/main" val="1971285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8AB632A8-E709-4F0D-A56A-9ECDD1375389}" type="datetimeFigureOut">
              <a:rPr lang="zh-CN" altLang="en-US" smtClean="0"/>
              <a:t>2025/6/24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8877216-8823-4251-BF07-A233C79BE3E2}" type="slidenum">
              <a:rPr lang="zh-CN" altLang="en-US" smtClean="0"/>
              <a:t>‹#›</a:t>
            </a:fld>
            <a:endParaRPr lang="zh-CN" altLang="en-US"/>
          </a:p>
        </p:txBody>
      </p:sp>
    </p:spTree>
    <p:extLst>
      <p:ext uri="{BB962C8B-B14F-4D97-AF65-F5344CB8AC3E}">
        <p14:creationId xmlns:p14="http://schemas.microsoft.com/office/powerpoint/2010/main" val="244240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AB632A8-E709-4F0D-A56A-9ECDD1375389}" type="datetimeFigureOut">
              <a:rPr lang="zh-CN" altLang="en-US" smtClean="0"/>
              <a:t>2025/6/24</a:t>
            </a:fld>
            <a:endParaRPr lang="zh-CN"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8877216-8823-4251-BF07-A233C79BE3E2}" type="slidenum">
              <a:rPr lang="zh-CN" altLang="en-US" smtClean="0"/>
              <a:t>‹#›</a:t>
            </a:fld>
            <a:endParaRPr lang="zh-CN" altLang="en-US"/>
          </a:p>
        </p:txBody>
      </p:sp>
    </p:spTree>
    <p:extLst>
      <p:ext uri="{BB962C8B-B14F-4D97-AF65-F5344CB8AC3E}">
        <p14:creationId xmlns:p14="http://schemas.microsoft.com/office/powerpoint/2010/main" val="3902175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tags" Target="../tags/tag23.xml"/><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tags" Target="../tags/tag22.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tags" Target="../tags/tag21.xml"/><Relationship Id="rId5" Type="http://schemas.openxmlformats.org/officeDocument/2006/relationships/tags" Target="../tags/tag15.xml"/><Relationship Id="rId10" Type="http://schemas.openxmlformats.org/officeDocument/2006/relationships/tags" Target="../tags/tag20.xml"/><Relationship Id="rId4" Type="http://schemas.openxmlformats.org/officeDocument/2006/relationships/tags" Target="../tags/tag14.xml"/><Relationship Id="rId9" Type="http://schemas.openxmlformats.org/officeDocument/2006/relationships/tags" Target="../tags/tag19.xml"/><Relationship Id="rId1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tags" Target="../tags/tag31.xml"/><Relationship Id="rId3" Type="http://schemas.openxmlformats.org/officeDocument/2006/relationships/tags" Target="../tags/tag26.xml"/><Relationship Id="rId7" Type="http://schemas.openxmlformats.org/officeDocument/2006/relationships/tags" Target="../tags/tag30.xml"/><Relationship Id="rId12"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tags" Target="../tags/tag34.xml"/><Relationship Id="rId5" Type="http://schemas.openxmlformats.org/officeDocument/2006/relationships/tags" Target="../tags/tag28.xml"/><Relationship Id="rId10" Type="http://schemas.openxmlformats.org/officeDocument/2006/relationships/tags" Target="../tags/tag33.xml"/><Relationship Id="rId4" Type="http://schemas.openxmlformats.org/officeDocument/2006/relationships/tags" Target="../tags/tag27.xml"/><Relationship Id="rId9" Type="http://schemas.openxmlformats.org/officeDocument/2006/relationships/tags" Target="../tags/tag3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2.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4A08C381-ABA8-07CC-36A2-35DA029B4D74}"/>
              </a:ext>
            </a:extLst>
          </p:cNvPr>
          <p:cNvPicPr>
            <a:picLocks noChangeAspect="1"/>
          </p:cNvPicPr>
          <p:nvPr/>
        </p:nvPicPr>
        <p:blipFill>
          <a:blip r:embed="rId3">
            <a:alphaModFix amt="10000"/>
          </a:blip>
          <a:srcRect t="8967" b="16033"/>
          <a:stretch>
            <a:fillRect/>
          </a:stretch>
        </p:blipFill>
        <p:spPr>
          <a:xfrm>
            <a:off x="0" y="0"/>
            <a:ext cx="12192000" cy="6858000"/>
          </a:xfrm>
          <a:prstGeom prst="rect">
            <a:avLst/>
          </a:prstGeom>
        </p:spPr>
      </p:pic>
      <p:sp>
        <p:nvSpPr>
          <p:cNvPr id="2" name="标题 1">
            <a:extLst>
              <a:ext uri="{FF2B5EF4-FFF2-40B4-BE49-F238E27FC236}">
                <a16:creationId xmlns:a16="http://schemas.microsoft.com/office/drawing/2014/main" id="{C2194A06-72BC-F908-B308-9ACCA0C38EBB}"/>
              </a:ext>
            </a:extLst>
          </p:cNvPr>
          <p:cNvSpPr>
            <a:spLocks noGrp="1"/>
          </p:cNvSpPr>
          <p:nvPr>
            <p:ph type="ctrTitle"/>
          </p:nvPr>
        </p:nvSpPr>
        <p:spPr>
          <a:xfrm>
            <a:off x="-522514" y="1604314"/>
            <a:ext cx="10388081" cy="1646302"/>
          </a:xfrm>
        </p:spPr>
        <p:txBody>
          <a:bodyPr>
            <a:noAutofit/>
          </a:bodyPr>
          <a:lstStyle/>
          <a:p>
            <a:r>
              <a:rPr lang="zh-CN" altLang="en-US" sz="6600" b="1" dirty="0">
                <a:ln w="6600">
                  <a:solidFill>
                    <a:schemeClr val="accent2"/>
                  </a:solidFill>
                  <a:prstDash val="solid"/>
                </a:ln>
                <a:solidFill>
                  <a:srgbClr val="FFFFFF"/>
                </a:solidFill>
                <a:effectLst>
                  <a:outerShdw dist="38100" dir="2700000" algn="tl" rotWithShape="0">
                    <a:schemeClr val="accent2"/>
                  </a:outerShdw>
                </a:effectLst>
              </a:rPr>
              <a:t>幼儿园课程的理论与实践</a:t>
            </a:r>
          </a:p>
        </p:txBody>
      </p:sp>
      <p:sp>
        <p:nvSpPr>
          <p:cNvPr id="3" name="副标题 2">
            <a:extLst>
              <a:ext uri="{FF2B5EF4-FFF2-40B4-BE49-F238E27FC236}">
                <a16:creationId xmlns:a16="http://schemas.microsoft.com/office/drawing/2014/main" id="{6F28E646-4961-4BAE-D3D7-8637ADCF09EC}"/>
              </a:ext>
            </a:extLst>
          </p:cNvPr>
          <p:cNvSpPr>
            <a:spLocks noGrp="1"/>
          </p:cNvSpPr>
          <p:nvPr>
            <p:ph type="subTitle" idx="1"/>
          </p:nvPr>
        </p:nvSpPr>
        <p:spPr>
          <a:xfrm>
            <a:off x="2098631" y="3250616"/>
            <a:ext cx="7766936" cy="1096899"/>
          </a:xfrm>
        </p:spPr>
        <p:txBody>
          <a:bodyPr>
            <a:normAutofit/>
          </a:bodyPr>
          <a:lstStyle/>
          <a:p>
            <a:r>
              <a:rPr lang="zh-CN" altLang="en-US" sz="3200" dirty="0">
                <a:ln w="3175">
                  <a:solidFill>
                    <a:schemeClr val="bg1"/>
                  </a:solidFill>
                </a:ln>
              </a:rPr>
              <a:t>高敬</a:t>
            </a:r>
            <a:r>
              <a:rPr lang="en-US" altLang="zh-CN" sz="3200" dirty="0">
                <a:ln w="3175">
                  <a:solidFill>
                    <a:schemeClr val="bg1"/>
                  </a:solidFill>
                </a:ln>
              </a:rPr>
              <a:t> </a:t>
            </a:r>
            <a:r>
              <a:rPr lang="zh-CN" altLang="en-US" sz="3200" dirty="0">
                <a:ln w="3175">
                  <a:solidFill>
                    <a:schemeClr val="bg1"/>
                  </a:solidFill>
                </a:ln>
              </a:rPr>
              <a:t>王艺芳 著</a:t>
            </a:r>
          </a:p>
        </p:txBody>
      </p:sp>
      <p:pic>
        <p:nvPicPr>
          <p:cNvPr id="1026" name="Picture 2">
            <a:extLst>
              <a:ext uri="{FF2B5EF4-FFF2-40B4-BE49-F238E27FC236}">
                <a16:creationId xmlns:a16="http://schemas.microsoft.com/office/drawing/2014/main" id="{44EEC97E-1FFD-EF4A-6154-76C8855C1BD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75079"/>
          <a:stretch>
            <a:fillRect/>
          </a:stretch>
        </p:blipFill>
        <p:spPr bwMode="auto">
          <a:xfrm>
            <a:off x="11270991" y="5791200"/>
            <a:ext cx="921009"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434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312B24-EB87-0A22-074D-739C6E1CE04F}"/>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12BA1980-107E-88AA-BBD8-BE51DF8E785B}"/>
              </a:ext>
            </a:extLst>
          </p:cNvPr>
          <p:cNvSpPr>
            <a:spLocks noGrp="1"/>
          </p:cNvSpPr>
          <p:nvPr>
            <p:ph type="title"/>
          </p:nvPr>
        </p:nvSpPr>
        <p:spPr/>
        <p:txBody>
          <a:bodyPr/>
          <a:lstStyle/>
          <a:p>
            <a:r>
              <a:rPr lang="zh-CN" altLang="en-US" dirty="0"/>
              <a:t>第三节  幼儿园课程实施的影响因素</a:t>
            </a:r>
          </a:p>
        </p:txBody>
      </p:sp>
      <p:sp>
        <p:nvSpPr>
          <p:cNvPr id="4" name="文本框 3">
            <a:extLst>
              <a:ext uri="{FF2B5EF4-FFF2-40B4-BE49-F238E27FC236}">
                <a16:creationId xmlns:a16="http://schemas.microsoft.com/office/drawing/2014/main" id="{E31866AF-1650-85EA-9117-FA6F0976D96E}"/>
              </a:ext>
            </a:extLst>
          </p:cNvPr>
          <p:cNvSpPr txBox="1"/>
          <p:nvPr/>
        </p:nvSpPr>
        <p:spPr>
          <a:xfrm>
            <a:off x="863946" y="1270000"/>
            <a:ext cx="7978396" cy="523220"/>
          </a:xfrm>
          <a:prstGeom prst="rect">
            <a:avLst/>
          </a:prstGeom>
          <a:noFill/>
        </p:spPr>
        <p:txBody>
          <a:bodyPr wrap="square" rtlCol="0">
            <a:spAutoFit/>
          </a:bodyPr>
          <a:lstStyle/>
          <a:p>
            <a:r>
              <a:rPr lang="zh-CN" altLang="en-US" sz="2800" dirty="0"/>
              <a:t>一、 来自国家、地方层面的影响因素</a:t>
            </a:r>
          </a:p>
        </p:txBody>
      </p:sp>
      <p:sp>
        <p:nvSpPr>
          <p:cNvPr id="6" name="内容占位符 5">
            <a:extLst>
              <a:ext uri="{FF2B5EF4-FFF2-40B4-BE49-F238E27FC236}">
                <a16:creationId xmlns:a16="http://schemas.microsoft.com/office/drawing/2014/main" id="{2B8E368D-9B44-EE2C-967E-E3909AF5D898}"/>
              </a:ext>
            </a:extLst>
          </p:cNvPr>
          <p:cNvSpPr>
            <a:spLocks noGrp="1"/>
          </p:cNvSpPr>
          <p:nvPr>
            <p:ph idx="1"/>
          </p:nvPr>
        </p:nvSpPr>
        <p:spPr>
          <a:xfrm>
            <a:off x="863946" y="1930400"/>
            <a:ext cx="9562454" cy="5065363"/>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这一因素主要涉及国家、地方的课程方案及课程资源等。</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成功的课程实施来自科学的切实可行的课程方案，国家、地方层面的幼儿园课程方案制定的特点会影响方案的落实程度，进而影响幼儿园课程实施的效果。如果课程方案制定得合理、清晰、科学、先进、可行性强，其落实程度就高，对幼儿园课程实施可起正向的推动作用；反之，则对幼儿园课程实施起阻碍作用。</a:t>
            </a:r>
            <a:endParaRPr lang="en-US" altLang="zh-CN" sz="2000" dirty="0">
              <a:latin typeface="华文中宋" panose="02010600040101010101" pitchFamily="2" charset="-122"/>
              <a:ea typeface="华文中宋" panose="02010600040101010101" pitchFamily="2" charset="-122"/>
            </a:endParaRPr>
          </a:p>
          <a:p>
            <a:pPr marL="0" indent="0">
              <a:lnSpc>
                <a:spcPct val="150000"/>
              </a:lnSpc>
              <a:buNone/>
            </a:pPr>
            <a:r>
              <a:rPr lang="zh-CN" altLang="en-US" sz="2000" dirty="0">
                <a:latin typeface="华文中宋" panose="02010600040101010101" pitchFamily="2" charset="-122"/>
                <a:ea typeface="华文中宋" panose="02010600040101010101" pitchFamily="2" charset="-122"/>
              </a:rPr>
              <a:t>      此外，国家、地方提供给各园的课程资源也是影响方案落实程度及幼儿园课程实施的重要因素。如果国家、地方层面提供的课程资源丰富、合理，特别是课程内容的直接来源</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教材文本资料信息充足、适宜，教材配套资源足够，就能为幼儿园课程实施奠定有利的条件和基础，也有助于课程方案的有效落实和幼儿园课程的科学实施。</a:t>
            </a:r>
          </a:p>
          <a:p>
            <a:pPr marL="0" indent="0">
              <a:lnSpc>
                <a:spcPct val="150000"/>
              </a:lnSpc>
              <a:buNone/>
            </a:pPr>
            <a:endParaRPr lang="zh-CN" altLang="en-US" sz="20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33684626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78FC6E-8E42-823C-2076-D90CAFB61D4F}"/>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86034F3-7793-6086-30D4-FE5F5AFD79DF}"/>
              </a:ext>
            </a:extLst>
          </p:cNvPr>
          <p:cNvSpPr>
            <a:spLocks noGrp="1"/>
          </p:cNvSpPr>
          <p:nvPr>
            <p:ph type="title"/>
          </p:nvPr>
        </p:nvSpPr>
        <p:spPr/>
        <p:txBody>
          <a:bodyPr/>
          <a:lstStyle/>
          <a:p>
            <a:r>
              <a:rPr lang="zh-CN" altLang="en-US" dirty="0"/>
              <a:t>第三节  幼儿园课程实施的影响因素</a:t>
            </a:r>
          </a:p>
        </p:txBody>
      </p:sp>
      <p:sp>
        <p:nvSpPr>
          <p:cNvPr id="4" name="文本框 3">
            <a:extLst>
              <a:ext uri="{FF2B5EF4-FFF2-40B4-BE49-F238E27FC236}">
                <a16:creationId xmlns:a16="http://schemas.microsoft.com/office/drawing/2014/main" id="{B24152D1-34F9-1664-9D75-3BF06CE691C6}"/>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 园级层面的影响因素</a:t>
            </a:r>
          </a:p>
        </p:txBody>
      </p:sp>
      <p:sp>
        <p:nvSpPr>
          <p:cNvPr id="6" name="内容占位符 5">
            <a:extLst>
              <a:ext uri="{FF2B5EF4-FFF2-40B4-BE49-F238E27FC236}">
                <a16:creationId xmlns:a16="http://schemas.microsoft.com/office/drawing/2014/main" id="{F729FB82-3529-F960-2F4A-AEFB77910B8A}"/>
              </a:ext>
            </a:extLst>
          </p:cNvPr>
          <p:cNvSpPr>
            <a:spLocks noGrp="1"/>
          </p:cNvSpPr>
          <p:nvPr>
            <p:ph idx="1"/>
          </p:nvPr>
        </p:nvSpPr>
        <p:spPr>
          <a:xfrm>
            <a:off x="553980" y="2508725"/>
            <a:ext cx="9562454" cy="2703593"/>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是课程实施的主要场所，任何课程理论与方案都需要经过幼儿园及教师的充分理解和转化才能被合理运用于教育实践中，体现其理论与实践价值。由此，影响幼儿园课程实施的来自园级层面的因素更显重要，主要包括园长和教师两方面，他们的观念、职责和行为等直接决定着国家、地方课程方案在幼儿园的落实程度和幼儿园课程实施的效果。</a:t>
            </a:r>
          </a:p>
        </p:txBody>
      </p:sp>
    </p:spTree>
    <p:extLst>
      <p:ext uri="{BB962C8B-B14F-4D97-AF65-F5344CB8AC3E}">
        <p14:creationId xmlns:p14="http://schemas.microsoft.com/office/powerpoint/2010/main" val="20207593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C9BD2B-B154-38BE-D110-8CE92082AC8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576F126-CCD5-8C04-6CD6-C2AE01FB4C77}"/>
              </a:ext>
            </a:extLst>
          </p:cNvPr>
          <p:cNvSpPr>
            <a:spLocks noGrp="1"/>
          </p:cNvSpPr>
          <p:nvPr>
            <p:ph type="title"/>
          </p:nvPr>
        </p:nvSpPr>
        <p:spPr/>
        <p:txBody>
          <a:bodyPr/>
          <a:lstStyle/>
          <a:p>
            <a:r>
              <a:rPr lang="zh-CN" altLang="en-US" dirty="0"/>
              <a:t>第三节  幼儿园课程实施的影响因素</a:t>
            </a:r>
          </a:p>
        </p:txBody>
      </p:sp>
      <p:sp>
        <p:nvSpPr>
          <p:cNvPr id="4" name="文本框 3">
            <a:extLst>
              <a:ext uri="{FF2B5EF4-FFF2-40B4-BE49-F238E27FC236}">
                <a16:creationId xmlns:a16="http://schemas.microsoft.com/office/drawing/2014/main" id="{618B7808-8755-BA1A-C56B-C75A6DCCA8AD}"/>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园级层面的影响因素</a:t>
            </a:r>
            <a:endParaRPr lang="en-US" altLang="zh-CN" sz="2800" dirty="0"/>
          </a:p>
          <a:p>
            <a:r>
              <a:rPr lang="zh-CN" altLang="en-US" sz="2800" dirty="0"/>
              <a:t>（一） 园长的影响因素</a:t>
            </a:r>
          </a:p>
        </p:txBody>
      </p:sp>
      <p:sp>
        <p:nvSpPr>
          <p:cNvPr id="6" name="内容占位符 5">
            <a:extLst>
              <a:ext uri="{FF2B5EF4-FFF2-40B4-BE49-F238E27FC236}">
                <a16:creationId xmlns:a16="http://schemas.microsoft.com/office/drawing/2014/main" id="{B46A98BE-0CA1-438C-A1D9-D1128E52B37B}"/>
              </a:ext>
            </a:extLst>
          </p:cNvPr>
          <p:cNvSpPr>
            <a:spLocks noGrp="1"/>
          </p:cNvSpPr>
          <p:nvPr>
            <p:ph idx="1"/>
          </p:nvPr>
        </p:nvSpPr>
        <p:spPr>
          <a:xfrm>
            <a:off x="553980" y="2508725"/>
            <a:ext cx="9562454" cy="2703593"/>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园长是幼儿园的核心人物，是幼儿园课程实施的领导者，在幼儿园课程实施中起决定性的作用。园长的观念、课程管理与领导的行为和能力等，对一所幼儿园课程的实施无疑起着重要的引领作用，对课程实施质量有着重要的促进作用。</a:t>
            </a:r>
          </a:p>
        </p:txBody>
      </p:sp>
    </p:spTree>
    <p:extLst>
      <p:ext uri="{BB962C8B-B14F-4D97-AF65-F5344CB8AC3E}">
        <p14:creationId xmlns:p14="http://schemas.microsoft.com/office/powerpoint/2010/main" val="3550450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BDAB90-DE62-D355-55C8-93D9FC83123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06915E5-E289-3098-9BFA-E93753A83C54}"/>
              </a:ext>
            </a:extLst>
          </p:cNvPr>
          <p:cNvSpPr>
            <a:spLocks noGrp="1"/>
          </p:cNvSpPr>
          <p:nvPr>
            <p:ph type="title"/>
          </p:nvPr>
        </p:nvSpPr>
        <p:spPr/>
        <p:txBody>
          <a:bodyPr/>
          <a:lstStyle/>
          <a:p>
            <a:r>
              <a:rPr lang="zh-CN" altLang="en-US" dirty="0"/>
              <a:t>第三节  幼儿园课程实施的影响因素</a:t>
            </a:r>
          </a:p>
        </p:txBody>
      </p:sp>
      <p:sp>
        <p:nvSpPr>
          <p:cNvPr id="4" name="文本框 3">
            <a:extLst>
              <a:ext uri="{FF2B5EF4-FFF2-40B4-BE49-F238E27FC236}">
                <a16:creationId xmlns:a16="http://schemas.microsoft.com/office/drawing/2014/main" id="{D98393A0-2DB9-E16F-D77F-DD156DB7D2F7}"/>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园级层面的影响因素</a:t>
            </a:r>
            <a:endParaRPr lang="en-US" altLang="zh-CN" sz="2800" dirty="0"/>
          </a:p>
          <a:p>
            <a:r>
              <a:rPr lang="zh-CN" altLang="en-US" sz="2800" dirty="0"/>
              <a:t>（一） 园长的影响因素</a:t>
            </a:r>
          </a:p>
        </p:txBody>
      </p:sp>
      <p:grpSp>
        <p:nvGrpSpPr>
          <p:cNvPr id="3" name="组合 2">
            <a:extLst>
              <a:ext uri="{FF2B5EF4-FFF2-40B4-BE49-F238E27FC236}">
                <a16:creationId xmlns:a16="http://schemas.microsoft.com/office/drawing/2014/main" id="{A13C3290-D321-5DF2-53AA-D03F75038070}"/>
              </a:ext>
            </a:extLst>
          </p:cNvPr>
          <p:cNvGrpSpPr>
            <a:grpSpLocks noChangeAspect="1"/>
          </p:cNvGrpSpPr>
          <p:nvPr>
            <p:custDataLst>
              <p:tags r:id="rId1"/>
            </p:custDataLst>
          </p:nvPr>
        </p:nvGrpSpPr>
        <p:grpSpPr>
          <a:xfrm>
            <a:off x="285750" y="2047875"/>
            <a:ext cx="9906000" cy="4701008"/>
            <a:chOff x="898134" y="2037442"/>
            <a:chExt cx="10447027" cy="3897783"/>
          </a:xfrm>
        </p:grpSpPr>
        <p:grpSp>
          <p:nvGrpSpPr>
            <p:cNvPr id="5" name="组合 4">
              <a:extLst>
                <a:ext uri="{FF2B5EF4-FFF2-40B4-BE49-F238E27FC236}">
                  <a16:creationId xmlns:a16="http://schemas.microsoft.com/office/drawing/2014/main" id="{A5A42270-599E-247B-D8E1-4A043226A654}"/>
                </a:ext>
              </a:extLst>
            </p:cNvPr>
            <p:cNvGrpSpPr/>
            <p:nvPr/>
          </p:nvGrpSpPr>
          <p:grpSpPr>
            <a:xfrm>
              <a:off x="898134" y="2037442"/>
              <a:ext cx="4679771" cy="1651116"/>
              <a:chOff x="898134" y="2037442"/>
              <a:chExt cx="4679771" cy="1651116"/>
            </a:xfrm>
          </p:grpSpPr>
          <p:sp>
            <p:nvSpPr>
              <p:cNvPr id="19" name="Title-1">
                <a:extLst>
                  <a:ext uri="{FF2B5EF4-FFF2-40B4-BE49-F238E27FC236}">
                    <a16:creationId xmlns:a16="http://schemas.microsoft.com/office/drawing/2014/main" id="{A1CF1320-3892-605F-C42F-45B7F81BEA3E}"/>
                  </a:ext>
                </a:extLst>
              </p:cNvPr>
              <p:cNvSpPr/>
              <p:nvPr>
                <p:custDataLst>
                  <p:tags r:id="rId11"/>
                </p:custDataLst>
              </p:nvPr>
            </p:nvSpPr>
            <p:spPr>
              <a:xfrm>
                <a:off x="898134" y="2270580"/>
                <a:ext cx="4378325" cy="411508"/>
              </a:xfrm>
              <a:prstGeom prst="roundRect">
                <a:avLst/>
              </a:prstGeom>
              <a:solidFill>
                <a:schemeClr val="tx2">
                  <a:alpha val="15000"/>
                </a:schemeClr>
              </a:solidFill>
              <a:ln w="12700" cap="flat">
                <a:noFill/>
                <a:miter lim="400000"/>
              </a:ln>
              <a:effectLst/>
            </p:spPr>
            <p:txBody>
              <a:bodyPr rot="0" spcFirstLastPara="0" vert="horz" wrap="square" lIns="91440" tIns="45720" rIns="91440" bIns="45720" numCol="1" spcCol="0" rtlCol="0" fromWordArt="0" anchor="ctr" anchorCtr="0" forceAA="0" compatLnSpc="1">
                <a:normAutofit/>
              </a:bodyPr>
              <a:lstStyle/>
              <a:p>
                <a:pPr defTabSz="913765"/>
                <a:r>
                  <a:rPr lang="zh-CN" altLang="en-US" b="1" dirty="0">
                    <a:latin typeface="+mn-ea"/>
                  </a:rPr>
                  <a:t>园长的课程理解与决策</a:t>
                </a:r>
                <a:endParaRPr lang="zh-CN" altLang="en-US" b="1" dirty="0">
                  <a:solidFill>
                    <a:schemeClr val="tx1"/>
                  </a:solidFill>
                  <a:latin typeface="+mn-ea"/>
                </a:endParaRPr>
              </a:p>
            </p:txBody>
          </p:sp>
          <p:sp>
            <p:nvSpPr>
              <p:cNvPr id="20" name="Index-1">
                <a:extLst>
                  <a:ext uri="{FF2B5EF4-FFF2-40B4-BE49-F238E27FC236}">
                    <a16:creationId xmlns:a16="http://schemas.microsoft.com/office/drawing/2014/main" id="{19A5AC72-7324-D089-2F62-3B950AF7CF71}"/>
                  </a:ext>
                </a:extLst>
              </p:cNvPr>
              <p:cNvSpPr txBox="1"/>
              <p:nvPr>
                <p:custDataLst>
                  <p:tags r:id="rId12"/>
                </p:custDataLst>
              </p:nvPr>
            </p:nvSpPr>
            <p:spPr>
              <a:xfrm>
                <a:off x="4886690" y="2037442"/>
                <a:ext cx="691215" cy="584775"/>
              </a:xfrm>
              <a:prstGeom prst="rect">
                <a:avLst/>
              </a:prstGeom>
              <a:noFill/>
            </p:spPr>
            <p:txBody>
              <a:bodyPr wrap="none" rtlCol="0">
                <a:spAutoFit/>
              </a:bodyPr>
              <a:lstStyle/>
              <a:p>
                <a:r>
                  <a:rPr lang="en-US" altLang="zh-CN" sz="3200" b="1" i="1" dirty="0">
                    <a:gradFill>
                      <a:gsLst>
                        <a:gs pos="0">
                          <a:schemeClr val="accent1">
                            <a:lumMod val="60000"/>
                            <a:lumOff val="40000"/>
                          </a:schemeClr>
                        </a:gs>
                        <a:gs pos="60000">
                          <a:schemeClr val="accent1"/>
                        </a:gs>
                      </a:gsLst>
                      <a:lin ang="2700000" scaled="0"/>
                    </a:gradFill>
                    <a:effectLst>
                      <a:outerShdw blurRad="50800" dist="50800" dir="5400000" algn="ctr" rotWithShape="0">
                        <a:schemeClr val="accent1">
                          <a:alpha val="20000"/>
                        </a:schemeClr>
                      </a:outerShdw>
                    </a:effectLst>
                    <a:latin typeface="+mn-ea"/>
                  </a:rPr>
                  <a:t>01</a:t>
                </a:r>
                <a:endParaRPr lang="zh-CN" altLang="en-US" sz="3200" b="1" i="1" dirty="0">
                  <a:gradFill>
                    <a:gsLst>
                      <a:gs pos="0">
                        <a:schemeClr val="accent1">
                          <a:lumMod val="60000"/>
                          <a:lumOff val="40000"/>
                        </a:schemeClr>
                      </a:gs>
                      <a:gs pos="60000">
                        <a:schemeClr val="accent1"/>
                      </a:gs>
                    </a:gsLst>
                    <a:lin ang="2700000" scaled="0"/>
                  </a:gradFill>
                  <a:effectLst>
                    <a:outerShdw blurRad="50800" dist="50800" dir="5400000" algn="ctr" rotWithShape="0">
                      <a:schemeClr val="accent1">
                        <a:alpha val="20000"/>
                      </a:schemeClr>
                    </a:outerShdw>
                  </a:effectLst>
                  <a:latin typeface="+mn-ea"/>
                </a:endParaRPr>
              </a:p>
            </p:txBody>
          </p:sp>
          <p:sp>
            <p:nvSpPr>
              <p:cNvPr id="21" name="Body-1">
                <a:extLst>
                  <a:ext uri="{FF2B5EF4-FFF2-40B4-BE49-F238E27FC236}">
                    <a16:creationId xmlns:a16="http://schemas.microsoft.com/office/drawing/2014/main" id="{33C570CD-6610-9867-0436-29311C7B1A72}"/>
                  </a:ext>
                </a:extLst>
              </p:cNvPr>
              <p:cNvSpPr txBox="1"/>
              <p:nvPr>
                <p:custDataLst>
                  <p:tags r:id="rId13"/>
                </p:custDataLst>
              </p:nvPr>
            </p:nvSpPr>
            <p:spPr>
              <a:xfrm>
                <a:off x="898135" y="2766687"/>
                <a:ext cx="4378324" cy="921871"/>
              </a:xfrm>
              <a:prstGeom prst="rect">
                <a:avLst/>
              </a:prstGeom>
              <a:noFill/>
            </p:spPr>
            <p:txBody>
              <a:bodyPr wrap="square" rtlCol="0">
                <a:spAutoFit/>
              </a:bodyPr>
              <a:lstStyle/>
              <a:p>
                <a:pPr>
                  <a:lnSpc>
                    <a:spcPct val="120000"/>
                  </a:lnSpc>
                </a:pPr>
                <a:r>
                  <a:rPr lang="zh-CN" altLang="en-US" sz="1400" dirty="0">
                    <a:latin typeface="+mn-ea"/>
                  </a:rPr>
                  <a:t>        如果园长对国家教育纲要及地方课程方案精神的理解正确而深刻，并能根据本园实际进行决策，对本园课程持有先进适宜的理念和合理清晰的价值观，就能科学有效地引领幼儿园课程实施的方向。</a:t>
                </a:r>
              </a:p>
            </p:txBody>
          </p:sp>
        </p:grpSp>
        <p:grpSp>
          <p:nvGrpSpPr>
            <p:cNvPr id="7" name="组合 6">
              <a:extLst>
                <a:ext uri="{FF2B5EF4-FFF2-40B4-BE49-F238E27FC236}">
                  <a16:creationId xmlns:a16="http://schemas.microsoft.com/office/drawing/2014/main" id="{E54AABCC-065B-B9CD-7522-EE5121C232C5}"/>
                </a:ext>
              </a:extLst>
            </p:cNvPr>
            <p:cNvGrpSpPr/>
            <p:nvPr/>
          </p:nvGrpSpPr>
          <p:grpSpPr>
            <a:xfrm>
              <a:off x="6488299" y="2037442"/>
              <a:ext cx="4856862" cy="1651116"/>
              <a:chOff x="6488299" y="2037442"/>
              <a:chExt cx="4856862" cy="1651116"/>
            </a:xfrm>
          </p:grpSpPr>
          <p:sp>
            <p:nvSpPr>
              <p:cNvPr id="16" name="Title-2">
                <a:extLst>
                  <a:ext uri="{FF2B5EF4-FFF2-40B4-BE49-F238E27FC236}">
                    <a16:creationId xmlns:a16="http://schemas.microsoft.com/office/drawing/2014/main" id="{908655E8-A63D-EE91-EBE8-7ECF13504FA7}"/>
                  </a:ext>
                </a:extLst>
              </p:cNvPr>
              <p:cNvSpPr/>
              <p:nvPr>
                <p:custDataLst>
                  <p:tags r:id="rId8"/>
                </p:custDataLst>
              </p:nvPr>
            </p:nvSpPr>
            <p:spPr>
              <a:xfrm>
                <a:off x="6665391" y="2270580"/>
                <a:ext cx="4378325" cy="411508"/>
              </a:xfrm>
              <a:prstGeom prst="roundRect">
                <a:avLst/>
              </a:prstGeom>
              <a:solidFill>
                <a:schemeClr val="tx2">
                  <a:alpha val="15000"/>
                </a:schemeClr>
              </a:solidFill>
              <a:ln w="12700" cap="flat">
                <a:noFill/>
                <a:miter lim="400000"/>
              </a:ln>
              <a:effectLst/>
            </p:spPr>
            <p:txBody>
              <a:bodyPr rot="0" spcFirstLastPara="0" vert="horz" wrap="square" lIns="91440" tIns="45720" rIns="91440" bIns="45720" numCol="1" spcCol="0" rtlCol="0" fromWordArt="0" anchor="ctr" anchorCtr="0" forceAA="0" compatLnSpc="1">
                <a:normAutofit/>
              </a:bodyPr>
              <a:lstStyle/>
              <a:p>
                <a:pPr defTabSz="913765"/>
                <a:r>
                  <a:rPr lang="zh-CN" altLang="en-US" b="1" dirty="0">
                    <a:latin typeface="+mn-ea"/>
                  </a:rPr>
                  <a:t>园长的课程规划与设计</a:t>
                </a:r>
                <a:endParaRPr lang="zh-CN" altLang="en-US" b="1" dirty="0">
                  <a:solidFill>
                    <a:schemeClr val="tx1"/>
                  </a:solidFill>
                  <a:latin typeface="+mn-ea"/>
                </a:endParaRPr>
              </a:p>
            </p:txBody>
          </p:sp>
          <p:sp>
            <p:nvSpPr>
              <p:cNvPr id="17" name="Body-2">
                <a:extLst>
                  <a:ext uri="{FF2B5EF4-FFF2-40B4-BE49-F238E27FC236}">
                    <a16:creationId xmlns:a16="http://schemas.microsoft.com/office/drawing/2014/main" id="{DBEFFE96-EEBC-4C16-109E-AB8EA53C09A0}"/>
                  </a:ext>
                </a:extLst>
              </p:cNvPr>
              <p:cNvSpPr txBox="1"/>
              <p:nvPr>
                <p:custDataLst>
                  <p:tags r:id="rId9"/>
                </p:custDataLst>
              </p:nvPr>
            </p:nvSpPr>
            <p:spPr>
              <a:xfrm>
                <a:off x="6488299" y="2766687"/>
                <a:ext cx="4555416" cy="921871"/>
              </a:xfrm>
              <a:prstGeom prst="rect">
                <a:avLst/>
              </a:prstGeom>
              <a:noFill/>
            </p:spPr>
            <p:txBody>
              <a:bodyPr wrap="square" rtlCol="0">
                <a:spAutoFit/>
              </a:bodyPr>
              <a:lstStyle>
                <a:defPPr>
                  <a:defRPr lang="zh-CN"/>
                </a:defPPr>
                <a:lvl1pPr>
                  <a:lnSpc>
                    <a:spcPct val="120000"/>
                  </a:lnSpc>
                  <a:defRPr sz="1400">
                    <a:solidFill>
                      <a:schemeClr val="tx1">
                        <a:lumMod val="85000"/>
                        <a:lumOff val="15000"/>
                        <a:alpha val="50000"/>
                      </a:schemeClr>
                    </a:solidFill>
                    <a:latin typeface="+mn-ea"/>
                  </a:defRPr>
                </a:lvl1pPr>
              </a:lstStyle>
              <a:p>
                <a:r>
                  <a:rPr lang="zh-CN" altLang="en-US" dirty="0">
                    <a:solidFill>
                      <a:schemeClr val="tx1"/>
                    </a:solidFill>
                  </a:rPr>
                  <a:t>        如果园长在课程的管理与领导中，能够根据国家教育纲要和地方课程方案的精神，并结合幼儿园实际的课程理念和价值取向，合理规划与设计本园具体实施的课程方案，就能保证幼儿园课程实施的质量。</a:t>
                </a:r>
              </a:p>
            </p:txBody>
          </p:sp>
          <p:sp>
            <p:nvSpPr>
              <p:cNvPr id="18" name="Index-2">
                <a:extLst>
                  <a:ext uri="{FF2B5EF4-FFF2-40B4-BE49-F238E27FC236}">
                    <a16:creationId xmlns:a16="http://schemas.microsoft.com/office/drawing/2014/main" id="{601084FC-A0DD-C96A-4757-E8A893E947E8}"/>
                  </a:ext>
                </a:extLst>
              </p:cNvPr>
              <p:cNvSpPr txBox="1"/>
              <p:nvPr>
                <p:custDataLst>
                  <p:tags r:id="rId10"/>
                </p:custDataLst>
              </p:nvPr>
            </p:nvSpPr>
            <p:spPr>
              <a:xfrm>
                <a:off x="10653946" y="2037442"/>
                <a:ext cx="691215" cy="584775"/>
              </a:xfrm>
              <a:prstGeom prst="rect">
                <a:avLst/>
              </a:prstGeom>
              <a:noFill/>
              <a:effectLst>
                <a:outerShdw blurRad="50800" dist="50800" dir="5400000" algn="ctr" rotWithShape="0">
                  <a:schemeClr val="accent2">
                    <a:alpha val="20000"/>
                  </a:schemeClr>
                </a:outerShdw>
              </a:effectLst>
            </p:spPr>
            <p:txBody>
              <a:bodyPr wrap="none" rtlCol="0">
                <a:spAutoFit/>
              </a:bodyPr>
              <a:lstStyle/>
              <a:p>
                <a:r>
                  <a:rPr lang="en-US" altLang="zh-CN" sz="3200" b="1" i="1" dirty="0">
                    <a:gradFill>
                      <a:gsLst>
                        <a:gs pos="0">
                          <a:schemeClr val="accent2">
                            <a:lumMod val="60000"/>
                            <a:lumOff val="40000"/>
                          </a:schemeClr>
                        </a:gs>
                        <a:gs pos="60000">
                          <a:schemeClr val="accent2"/>
                        </a:gs>
                      </a:gsLst>
                      <a:lin ang="2700000" scaled="0"/>
                    </a:gradFill>
                    <a:latin typeface="+mn-ea"/>
                  </a:rPr>
                  <a:t>02</a:t>
                </a:r>
                <a:endParaRPr lang="zh-CN" altLang="en-US" sz="3200" b="1" i="1" dirty="0">
                  <a:gradFill>
                    <a:gsLst>
                      <a:gs pos="0">
                        <a:schemeClr val="accent2">
                          <a:lumMod val="60000"/>
                          <a:lumOff val="40000"/>
                        </a:schemeClr>
                      </a:gs>
                      <a:gs pos="60000">
                        <a:schemeClr val="accent2"/>
                      </a:gs>
                    </a:gsLst>
                    <a:lin ang="2700000" scaled="0"/>
                  </a:gradFill>
                  <a:latin typeface="+mn-ea"/>
                </a:endParaRPr>
              </a:p>
            </p:txBody>
          </p:sp>
        </p:grpSp>
        <p:grpSp>
          <p:nvGrpSpPr>
            <p:cNvPr id="8" name="组合 7">
              <a:extLst>
                <a:ext uri="{FF2B5EF4-FFF2-40B4-BE49-F238E27FC236}">
                  <a16:creationId xmlns:a16="http://schemas.microsoft.com/office/drawing/2014/main" id="{89D561C2-5BD7-B932-4231-FE04770462F2}"/>
                </a:ext>
              </a:extLst>
            </p:cNvPr>
            <p:cNvGrpSpPr/>
            <p:nvPr/>
          </p:nvGrpSpPr>
          <p:grpSpPr>
            <a:xfrm>
              <a:off x="898135" y="3428753"/>
              <a:ext cx="4679770" cy="1865475"/>
              <a:chOff x="898135" y="3426674"/>
              <a:chExt cx="4679770" cy="1865475"/>
            </a:xfrm>
          </p:grpSpPr>
          <p:sp>
            <p:nvSpPr>
              <p:cNvPr id="13" name="Title-3">
                <a:extLst>
                  <a:ext uri="{FF2B5EF4-FFF2-40B4-BE49-F238E27FC236}">
                    <a16:creationId xmlns:a16="http://schemas.microsoft.com/office/drawing/2014/main" id="{236177CC-083E-964F-BDF2-E464B139CE69}"/>
                  </a:ext>
                </a:extLst>
              </p:cNvPr>
              <p:cNvSpPr/>
              <p:nvPr>
                <p:custDataLst>
                  <p:tags r:id="rId5"/>
                </p:custDataLst>
              </p:nvPr>
            </p:nvSpPr>
            <p:spPr>
              <a:xfrm>
                <a:off x="898135" y="3659812"/>
                <a:ext cx="4378325" cy="411508"/>
              </a:xfrm>
              <a:prstGeom prst="roundRect">
                <a:avLst/>
              </a:prstGeom>
              <a:solidFill>
                <a:schemeClr val="tx2">
                  <a:alpha val="15000"/>
                </a:schemeClr>
              </a:solidFill>
              <a:ln w="12700" cap="flat">
                <a:noFill/>
                <a:miter lim="400000"/>
              </a:ln>
              <a:effectLst/>
            </p:spPr>
            <p:txBody>
              <a:bodyPr rot="0" spcFirstLastPara="0" vert="horz" wrap="square" lIns="91440" tIns="45720" rIns="91440" bIns="45720" numCol="1" spcCol="0" rtlCol="0" fromWordArt="0" anchor="ctr" anchorCtr="0" forceAA="0" compatLnSpc="1">
                <a:normAutofit/>
              </a:bodyPr>
              <a:lstStyle/>
              <a:p>
                <a:pPr defTabSz="913765"/>
                <a:r>
                  <a:rPr lang="zh-CN" altLang="en-US" b="1" dirty="0">
                    <a:latin typeface="+mn-ea"/>
                  </a:rPr>
                  <a:t>园长的课程与教学指导</a:t>
                </a:r>
                <a:endParaRPr lang="zh-CN" altLang="en-US" b="1" dirty="0">
                  <a:solidFill>
                    <a:schemeClr val="tx1"/>
                  </a:solidFill>
                  <a:latin typeface="+mn-ea"/>
                </a:endParaRPr>
              </a:p>
            </p:txBody>
          </p:sp>
          <p:sp>
            <p:nvSpPr>
              <p:cNvPr id="14" name="Index-3">
                <a:extLst>
                  <a:ext uri="{FF2B5EF4-FFF2-40B4-BE49-F238E27FC236}">
                    <a16:creationId xmlns:a16="http://schemas.microsoft.com/office/drawing/2014/main" id="{53139D3A-B02B-92B3-173F-D0346A6AE499}"/>
                  </a:ext>
                </a:extLst>
              </p:cNvPr>
              <p:cNvSpPr txBox="1"/>
              <p:nvPr>
                <p:custDataLst>
                  <p:tags r:id="rId6"/>
                </p:custDataLst>
              </p:nvPr>
            </p:nvSpPr>
            <p:spPr>
              <a:xfrm>
                <a:off x="4886690" y="3426674"/>
                <a:ext cx="691215" cy="584775"/>
              </a:xfrm>
              <a:prstGeom prst="rect">
                <a:avLst/>
              </a:prstGeom>
              <a:noFill/>
              <a:effectLst>
                <a:outerShdw blurRad="50800" dist="50800" dir="5400000" algn="ctr" rotWithShape="0">
                  <a:schemeClr val="accent3">
                    <a:alpha val="20000"/>
                  </a:schemeClr>
                </a:outerShdw>
              </a:effectLst>
            </p:spPr>
            <p:txBody>
              <a:bodyPr wrap="none" rtlCol="0">
                <a:spAutoFit/>
              </a:bodyPr>
              <a:lstStyle/>
              <a:p>
                <a:r>
                  <a:rPr lang="en-US" altLang="zh-CN" sz="3200" b="1" i="1" dirty="0">
                    <a:gradFill>
                      <a:gsLst>
                        <a:gs pos="0">
                          <a:schemeClr val="accent3">
                            <a:lumMod val="60000"/>
                            <a:lumOff val="40000"/>
                          </a:schemeClr>
                        </a:gs>
                        <a:gs pos="60000">
                          <a:schemeClr val="accent3"/>
                        </a:gs>
                      </a:gsLst>
                      <a:lin ang="2700000" scaled="0"/>
                    </a:gradFill>
                    <a:latin typeface="+mn-ea"/>
                  </a:rPr>
                  <a:t>03</a:t>
                </a:r>
                <a:endParaRPr lang="zh-CN" altLang="en-US" sz="3200" b="1" i="1" dirty="0">
                  <a:gradFill>
                    <a:gsLst>
                      <a:gs pos="0">
                        <a:schemeClr val="accent3">
                          <a:lumMod val="60000"/>
                          <a:lumOff val="40000"/>
                        </a:schemeClr>
                      </a:gs>
                      <a:gs pos="60000">
                        <a:schemeClr val="accent3"/>
                      </a:gs>
                    </a:gsLst>
                    <a:lin ang="2700000" scaled="0"/>
                  </a:gradFill>
                  <a:latin typeface="+mn-ea"/>
                </a:endParaRPr>
              </a:p>
            </p:txBody>
          </p:sp>
          <p:sp>
            <p:nvSpPr>
              <p:cNvPr id="15" name="Body-3">
                <a:extLst>
                  <a:ext uri="{FF2B5EF4-FFF2-40B4-BE49-F238E27FC236}">
                    <a16:creationId xmlns:a16="http://schemas.microsoft.com/office/drawing/2014/main" id="{5CF7BAC2-6D3E-F178-CFBE-D57377764126}"/>
                  </a:ext>
                </a:extLst>
              </p:cNvPr>
              <p:cNvSpPr txBox="1"/>
              <p:nvPr>
                <p:custDataLst>
                  <p:tags r:id="rId7"/>
                </p:custDataLst>
              </p:nvPr>
            </p:nvSpPr>
            <p:spPr>
              <a:xfrm>
                <a:off x="898136" y="4155919"/>
                <a:ext cx="4378323" cy="1136230"/>
              </a:xfrm>
              <a:prstGeom prst="rect">
                <a:avLst/>
              </a:prstGeom>
              <a:noFill/>
            </p:spPr>
            <p:txBody>
              <a:bodyPr wrap="square" rtlCol="0">
                <a:spAutoFit/>
              </a:bodyPr>
              <a:lstStyle>
                <a:defPPr>
                  <a:defRPr lang="zh-CN"/>
                </a:defPPr>
                <a:lvl1pPr>
                  <a:lnSpc>
                    <a:spcPct val="120000"/>
                  </a:lnSpc>
                  <a:defRPr sz="1400">
                    <a:solidFill>
                      <a:schemeClr val="tx1">
                        <a:lumMod val="85000"/>
                        <a:lumOff val="15000"/>
                        <a:alpha val="50000"/>
                      </a:schemeClr>
                    </a:solidFill>
                    <a:latin typeface="+mn-ea"/>
                  </a:defRPr>
                </a:lvl1pPr>
              </a:lstStyle>
              <a:p>
                <a:r>
                  <a:rPr lang="zh-CN" altLang="en-US" dirty="0">
                    <a:solidFill>
                      <a:schemeClr val="tx1"/>
                    </a:solidFill>
                  </a:rPr>
                  <a:t>        如果园长能提供课程与教学设计的方法及指导思想，使教师明确教学过程中内在的价值标准及总体要求，并能够经常进班级听课，及时指导教师的课程教学，鼓励教师对课程实践的反思批判和发挥创造，则将较好地促进幼儿园课程实施的质量提升。</a:t>
                </a:r>
              </a:p>
            </p:txBody>
          </p:sp>
        </p:grpSp>
        <p:grpSp>
          <p:nvGrpSpPr>
            <p:cNvPr id="9" name="组合 8">
              <a:extLst>
                <a:ext uri="{FF2B5EF4-FFF2-40B4-BE49-F238E27FC236}">
                  <a16:creationId xmlns:a16="http://schemas.microsoft.com/office/drawing/2014/main" id="{06467A09-0B3E-D497-6CC0-D0240AE34A59}"/>
                </a:ext>
              </a:extLst>
            </p:cNvPr>
            <p:cNvGrpSpPr/>
            <p:nvPr/>
          </p:nvGrpSpPr>
          <p:grpSpPr>
            <a:xfrm>
              <a:off x="6665390" y="3426674"/>
              <a:ext cx="4679771" cy="2508551"/>
              <a:chOff x="6665390" y="3426674"/>
              <a:chExt cx="4679771" cy="2508551"/>
            </a:xfrm>
          </p:grpSpPr>
          <p:sp>
            <p:nvSpPr>
              <p:cNvPr id="10" name="Title-4">
                <a:extLst>
                  <a:ext uri="{FF2B5EF4-FFF2-40B4-BE49-F238E27FC236}">
                    <a16:creationId xmlns:a16="http://schemas.microsoft.com/office/drawing/2014/main" id="{A8B3BFC7-511B-EEB4-539E-F5BB9D5F2747}"/>
                  </a:ext>
                </a:extLst>
              </p:cNvPr>
              <p:cNvSpPr/>
              <p:nvPr>
                <p:custDataLst>
                  <p:tags r:id="rId2"/>
                </p:custDataLst>
              </p:nvPr>
            </p:nvSpPr>
            <p:spPr>
              <a:xfrm>
                <a:off x="6665391" y="3659812"/>
                <a:ext cx="4378325" cy="411508"/>
              </a:xfrm>
              <a:prstGeom prst="roundRect">
                <a:avLst/>
              </a:prstGeom>
              <a:solidFill>
                <a:schemeClr val="tx2">
                  <a:alpha val="15000"/>
                </a:schemeClr>
              </a:solidFill>
              <a:ln w="12700" cap="flat">
                <a:noFill/>
                <a:miter lim="400000"/>
              </a:ln>
              <a:effectLst/>
            </p:spPr>
            <p:txBody>
              <a:bodyPr rot="0" spcFirstLastPara="0" vert="horz" wrap="square" lIns="91440" tIns="45720" rIns="91440" bIns="45720" numCol="1" spcCol="0" rtlCol="0" fromWordArt="0" anchor="ctr" anchorCtr="0" forceAA="0" compatLnSpc="1">
                <a:normAutofit/>
              </a:bodyPr>
              <a:lstStyle/>
              <a:p>
                <a:pPr defTabSz="913765"/>
                <a:r>
                  <a:rPr lang="zh-CN" altLang="en-US" b="1" dirty="0">
                    <a:latin typeface="+mn-ea"/>
                  </a:rPr>
                  <a:t>园长的课程管理和领导</a:t>
                </a:r>
                <a:endParaRPr lang="zh-CN" altLang="en-US" b="1" dirty="0">
                  <a:solidFill>
                    <a:schemeClr val="tx1"/>
                  </a:solidFill>
                  <a:latin typeface="+mn-ea"/>
                </a:endParaRPr>
              </a:p>
            </p:txBody>
          </p:sp>
          <p:sp>
            <p:nvSpPr>
              <p:cNvPr id="11" name="Body-4">
                <a:extLst>
                  <a:ext uri="{FF2B5EF4-FFF2-40B4-BE49-F238E27FC236}">
                    <a16:creationId xmlns:a16="http://schemas.microsoft.com/office/drawing/2014/main" id="{B1B203F6-974A-3112-F970-69BF9C333122}"/>
                  </a:ext>
                </a:extLst>
              </p:cNvPr>
              <p:cNvSpPr txBox="1"/>
              <p:nvPr>
                <p:custDataLst>
                  <p:tags r:id="rId3"/>
                </p:custDataLst>
              </p:nvPr>
            </p:nvSpPr>
            <p:spPr>
              <a:xfrm>
                <a:off x="6665390" y="4155919"/>
                <a:ext cx="4378324" cy="1779306"/>
              </a:xfrm>
              <a:prstGeom prst="rect">
                <a:avLst/>
              </a:prstGeom>
              <a:noFill/>
            </p:spPr>
            <p:txBody>
              <a:bodyPr wrap="square" rtlCol="0">
                <a:spAutoFit/>
              </a:bodyPr>
              <a:lstStyle>
                <a:defPPr>
                  <a:defRPr lang="zh-CN"/>
                </a:defPPr>
                <a:lvl1pPr>
                  <a:lnSpc>
                    <a:spcPct val="120000"/>
                  </a:lnSpc>
                  <a:defRPr sz="1400">
                    <a:solidFill>
                      <a:schemeClr val="tx1">
                        <a:lumMod val="85000"/>
                        <a:lumOff val="15000"/>
                        <a:alpha val="50000"/>
                      </a:schemeClr>
                    </a:solidFill>
                    <a:latin typeface="+mn-ea"/>
                  </a:defRPr>
                </a:lvl1pPr>
              </a:lstStyle>
              <a:p>
                <a:r>
                  <a:rPr lang="zh-CN" altLang="en-US" dirty="0">
                    <a:solidFill>
                      <a:schemeClr val="tx1"/>
                    </a:solidFill>
                  </a:rPr>
                  <a:t>        如果园长能在课程实施中加强课程管理，发挥课程领导力，有效制定和改进各项规章制度与措施，加强园本教研，持续监控检查课程质量和诊断课程实施中的各类问题，并对课程方案进行持续的调整与改进，加强对教师的培训；能整合资源，提供教师课程实施中物质、人力方面的支持等，这些都将直接提升幼儿园课程的实施水平，提高幼儿园课程的质量。</a:t>
                </a:r>
              </a:p>
            </p:txBody>
          </p:sp>
          <p:sp>
            <p:nvSpPr>
              <p:cNvPr id="12" name="Index-4">
                <a:extLst>
                  <a:ext uri="{FF2B5EF4-FFF2-40B4-BE49-F238E27FC236}">
                    <a16:creationId xmlns:a16="http://schemas.microsoft.com/office/drawing/2014/main" id="{CC3BF9AB-3950-57A2-8F87-DEEE9A5FB649}"/>
                  </a:ext>
                </a:extLst>
              </p:cNvPr>
              <p:cNvSpPr txBox="1"/>
              <p:nvPr>
                <p:custDataLst>
                  <p:tags r:id="rId4"/>
                </p:custDataLst>
              </p:nvPr>
            </p:nvSpPr>
            <p:spPr>
              <a:xfrm>
                <a:off x="10653946" y="3426674"/>
                <a:ext cx="691215" cy="584775"/>
              </a:xfrm>
              <a:prstGeom prst="rect">
                <a:avLst/>
              </a:prstGeom>
              <a:noFill/>
              <a:effectLst>
                <a:outerShdw blurRad="50800" dist="50800" dir="5400000" algn="ctr" rotWithShape="0">
                  <a:schemeClr val="accent4">
                    <a:alpha val="20000"/>
                  </a:schemeClr>
                </a:outerShdw>
              </a:effectLst>
            </p:spPr>
            <p:txBody>
              <a:bodyPr wrap="none" rtlCol="0">
                <a:spAutoFit/>
              </a:bodyPr>
              <a:lstStyle/>
              <a:p>
                <a:r>
                  <a:rPr lang="en-US" altLang="zh-CN" sz="3200" b="1" i="1" dirty="0">
                    <a:gradFill>
                      <a:gsLst>
                        <a:gs pos="0">
                          <a:schemeClr val="accent4">
                            <a:lumMod val="60000"/>
                            <a:lumOff val="40000"/>
                          </a:schemeClr>
                        </a:gs>
                        <a:gs pos="60000">
                          <a:schemeClr val="accent4"/>
                        </a:gs>
                      </a:gsLst>
                      <a:lin ang="2700000" scaled="0"/>
                    </a:gradFill>
                    <a:latin typeface="+mn-ea"/>
                  </a:rPr>
                  <a:t>04</a:t>
                </a:r>
                <a:endParaRPr lang="zh-CN" altLang="en-US" sz="3200" b="1" i="1" dirty="0">
                  <a:gradFill>
                    <a:gsLst>
                      <a:gs pos="0">
                        <a:schemeClr val="accent4">
                          <a:lumMod val="60000"/>
                          <a:lumOff val="40000"/>
                        </a:schemeClr>
                      </a:gs>
                      <a:gs pos="60000">
                        <a:schemeClr val="accent4"/>
                      </a:gs>
                    </a:gsLst>
                    <a:lin ang="2700000" scaled="0"/>
                  </a:gradFill>
                  <a:latin typeface="+mn-ea"/>
                </a:endParaRPr>
              </a:p>
            </p:txBody>
          </p:sp>
        </p:grpSp>
      </p:grpSp>
    </p:spTree>
    <p:extLst>
      <p:ext uri="{BB962C8B-B14F-4D97-AF65-F5344CB8AC3E}">
        <p14:creationId xmlns:p14="http://schemas.microsoft.com/office/powerpoint/2010/main" val="27659944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EC3865-1496-6D51-1289-094A24D7542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1BC8F5BE-0B6A-FB16-035C-0862B6BA4976}"/>
              </a:ext>
            </a:extLst>
          </p:cNvPr>
          <p:cNvSpPr>
            <a:spLocks noGrp="1"/>
          </p:cNvSpPr>
          <p:nvPr>
            <p:ph type="title"/>
          </p:nvPr>
        </p:nvSpPr>
        <p:spPr/>
        <p:txBody>
          <a:bodyPr/>
          <a:lstStyle/>
          <a:p>
            <a:r>
              <a:rPr lang="zh-CN" altLang="en-US" dirty="0"/>
              <a:t>第三节  幼儿园课程实施的影响因素</a:t>
            </a:r>
          </a:p>
        </p:txBody>
      </p:sp>
      <p:sp>
        <p:nvSpPr>
          <p:cNvPr id="4" name="文本框 3">
            <a:extLst>
              <a:ext uri="{FF2B5EF4-FFF2-40B4-BE49-F238E27FC236}">
                <a16:creationId xmlns:a16="http://schemas.microsoft.com/office/drawing/2014/main" id="{920BFA1C-87D8-1FFB-B339-66F111C79DC3}"/>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园级层面的影响因素</a:t>
            </a:r>
            <a:endParaRPr lang="en-US" altLang="zh-CN" sz="2800" dirty="0"/>
          </a:p>
          <a:p>
            <a:r>
              <a:rPr lang="zh-CN" altLang="en-US" sz="2800" dirty="0"/>
              <a:t>（二） 教师的影响因素</a:t>
            </a:r>
          </a:p>
        </p:txBody>
      </p:sp>
      <p:sp>
        <p:nvSpPr>
          <p:cNvPr id="6" name="内容占位符 5">
            <a:extLst>
              <a:ext uri="{FF2B5EF4-FFF2-40B4-BE49-F238E27FC236}">
                <a16:creationId xmlns:a16="http://schemas.microsoft.com/office/drawing/2014/main" id="{1D9B61B5-3699-0A18-61A7-C76C4EADDAA5}"/>
              </a:ext>
            </a:extLst>
          </p:cNvPr>
          <p:cNvSpPr>
            <a:spLocks noGrp="1"/>
          </p:cNvSpPr>
          <p:nvPr>
            <p:ph idx="1"/>
          </p:nvPr>
        </p:nvSpPr>
        <p:spPr>
          <a:xfrm>
            <a:off x="677334" y="2399188"/>
            <a:ext cx="9562454" cy="3444400"/>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一套正式课程或是学校的非正式课程，无论经过多么精心的设计，都必须经由教师的规划、安排和运作，因此，关注教师的影响因素是近来课程实施研究的一个新的发展趋势。教师是幼儿园的主体，是在幼儿园课程实施中起关键作用的因素，是幼儿园课程实施成功与否的决定性因素。教师主体作用的充分发挥，能够使幼儿园课程实施方案通过其课程实施与教学而实现“增值”，而不是呈现简单的“输入</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产出”的等量关系。具体来说，教师的教育观念、教育行为、课程意识、课程理解、课程执行等，将直接影响幼儿园课程实施的质量。</a:t>
            </a:r>
          </a:p>
        </p:txBody>
      </p:sp>
    </p:spTree>
    <p:extLst>
      <p:ext uri="{BB962C8B-B14F-4D97-AF65-F5344CB8AC3E}">
        <p14:creationId xmlns:p14="http://schemas.microsoft.com/office/powerpoint/2010/main" val="2891515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855C53-8776-6A37-3A10-E86D7E1453A8}"/>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269E64AA-72B9-E95B-36A5-42DB84CD3531}"/>
              </a:ext>
            </a:extLst>
          </p:cNvPr>
          <p:cNvSpPr>
            <a:spLocks noGrp="1"/>
          </p:cNvSpPr>
          <p:nvPr>
            <p:ph type="title"/>
          </p:nvPr>
        </p:nvSpPr>
        <p:spPr/>
        <p:txBody>
          <a:bodyPr/>
          <a:lstStyle/>
          <a:p>
            <a:r>
              <a:rPr lang="zh-CN" altLang="en-US" dirty="0"/>
              <a:t>第三节  幼儿园课程实施的影响因素</a:t>
            </a:r>
          </a:p>
        </p:txBody>
      </p:sp>
      <p:sp>
        <p:nvSpPr>
          <p:cNvPr id="4" name="文本框 3">
            <a:extLst>
              <a:ext uri="{FF2B5EF4-FFF2-40B4-BE49-F238E27FC236}">
                <a16:creationId xmlns:a16="http://schemas.microsoft.com/office/drawing/2014/main" id="{57B110AF-07B6-09D8-5CE6-746D8D5664EE}"/>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园级层面的影响因素</a:t>
            </a:r>
            <a:endParaRPr lang="en-US" altLang="zh-CN" sz="2800" dirty="0"/>
          </a:p>
          <a:p>
            <a:r>
              <a:rPr lang="zh-CN" altLang="en-US" sz="2800" dirty="0"/>
              <a:t>（二） 教师的影响因素</a:t>
            </a:r>
          </a:p>
        </p:txBody>
      </p:sp>
      <p:grpSp>
        <p:nvGrpSpPr>
          <p:cNvPr id="3" name="组合 2">
            <a:extLst>
              <a:ext uri="{FF2B5EF4-FFF2-40B4-BE49-F238E27FC236}">
                <a16:creationId xmlns:a16="http://schemas.microsoft.com/office/drawing/2014/main" id="{E4A6054C-7DFB-1506-B950-7D92BD3967D5}"/>
              </a:ext>
            </a:extLst>
          </p:cNvPr>
          <p:cNvGrpSpPr/>
          <p:nvPr/>
        </p:nvGrpSpPr>
        <p:grpSpPr>
          <a:xfrm>
            <a:off x="397018" y="2398008"/>
            <a:ext cx="9377996" cy="4152377"/>
            <a:chOff x="397018" y="2398008"/>
            <a:chExt cx="9377996" cy="4152377"/>
          </a:xfrm>
        </p:grpSpPr>
        <p:grpSp>
          <p:nvGrpSpPr>
            <p:cNvPr id="7" name="Group 2">
              <a:extLst>
                <a:ext uri="{FF2B5EF4-FFF2-40B4-BE49-F238E27FC236}">
                  <a16:creationId xmlns:a16="http://schemas.microsoft.com/office/drawing/2014/main" id="{79CB2877-C323-A054-4C55-F7611AB98C74}"/>
                </a:ext>
              </a:extLst>
            </p:cNvPr>
            <p:cNvGrpSpPr>
              <a:grpSpLocks noChangeAspect="1"/>
            </p:cNvGrpSpPr>
            <p:nvPr>
              <p:custDataLst>
                <p:tags r:id="rId1"/>
              </p:custDataLst>
            </p:nvPr>
          </p:nvGrpSpPr>
          <p:grpSpPr>
            <a:xfrm>
              <a:off x="397018" y="2398008"/>
              <a:ext cx="9377996" cy="3261124"/>
              <a:chOff x="586877" y="2284574"/>
              <a:chExt cx="12864688" cy="3849526"/>
            </a:xfrm>
          </p:grpSpPr>
          <p:sp>
            <p:nvSpPr>
              <p:cNvPr id="8" name="OfficePLUS">
                <a:extLst>
                  <a:ext uri="{FF2B5EF4-FFF2-40B4-BE49-F238E27FC236}">
                    <a16:creationId xmlns:a16="http://schemas.microsoft.com/office/drawing/2014/main" id="{12C4D02B-FD87-82B6-4E60-BD2B62D370F5}"/>
                  </a:ext>
                </a:extLst>
              </p:cNvPr>
              <p:cNvSpPr/>
              <p:nvPr/>
            </p:nvSpPr>
            <p:spPr>
              <a:xfrm>
                <a:off x="660400" y="5319874"/>
                <a:ext cx="2894937" cy="814226"/>
              </a:xfrm>
              <a:prstGeom prst="rect">
                <a:avLst/>
              </a:prstGeom>
              <a:solidFill>
                <a:schemeClr val="tx1">
                  <a:lumMod val="50000"/>
                  <a:lumOff val="50000"/>
                  <a:alpha val="1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171450" indent="-171450" defTabSz="913765">
                  <a:lnSpc>
                    <a:spcPct val="150000"/>
                  </a:lnSpc>
                  <a:buSzPct val="25000"/>
                  <a:buFont typeface="Wingdings" panose="05000000000000000000" pitchFamily="2" charset="2"/>
                  <a:buChar char="l"/>
                </a:pPr>
                <a:endParaRPr lang="zh-CN" altLang="en-US" sz="1000">
                  <a:solidFill>
                    <a:schemeClr val="tx1"/>
                  </a:solidFill>
                </a:endParaRPr>
              </a:p>
            </p:txBody>
          </p:sp>
          <p:sp>
            <p:nvSpPr>
              <p:cNvPr id="9" name="OfficePLUS">
                <a:extLst>
                  <a:ext uri="{FF2B5EF4-FFF2-40B4-BE49-F238E27FC236}">
                    <a16:creationId xmlns:a16="http://schemas.microsoft.com/office/drawing/2014/main" id="{CA8CAE17-766E-472A-0618-C227B82CF186}"/>
                  </a:ext>
                </a:extLst>
              </p:cNvPr>
              <p:cNvSpPr/>
              <p:nvPr/>
            </p:nvSpPr>
            <p:spPr>
              <a:xfrm>
                <a:off x="3749389" y="5319874"/>
                <a:ext cx="9645246" cy="814226"/>
              </a:xfrm>
              <a:prstGeom prst="rect">
                <a:avLst/>
              </a:prstGeom>
              <a:solidFill>
                <a:schemeClr val="tx1">
                  <a:lumMod val="50000"/>
                  <a:lumOff val="50000"/>
                  <a:alpha val="1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171450" indent="-171450" defTabSz="913765">
                  <a:lnSpc>
                    <a:spcPct val="150000"/>
                  </a:lnSpc>
                  <a:buSzPct val="25000"/>
                  <a:buFont typeface="Wingdings" panose="05000000000000000000" pitchFamily="2" charset="2"/>
                  <a:buChar char="l"/>
                </a:pPr>
                <a:endParaRPr lang="zh-CN" altLang="en-US" sz="1000">
                  <a:solidFill>
                    <a:schemeClr val="tx1"/>
                  </a:solidFill>
                </a:endParaRPr>
              </a:p>
            </p:txBody>
          </p:sp>
          <p:sp>
            <p:nvSpPr>
              <p:cNvPr id="10" name="Title-4">
                <a:extLst>
                  <a:ext uri="{FF2B5EF4-FFF2-40B4-BE49-F238E27FC236}">
                    <a16:creationId xmlns:a16="http://schemas.microsoft.com/office/drawing/2014/main" id="{C8433AEC-0A96-27CB-8A07-0709123C75B0}"/>
                  </a:ext>
                </a:extLst>
              </p:cNvPr>
              <p:cNvSpPr txBox="1"/>
              <p:nvPr>
                <p:custDataLst>
                  <p:tags r:id="rId4"/>
                </p:custDataLst>
              </p:nvPr>
            </p:nvSpPr>
            <p:spPr>
              <a:xfrm>
                <a:off x="690284" y="5464255"/>
                <a:ext cx="2894936" cy="342100"/>
              </a:xfrm>
              <a:prstGeom prst="rect">
                <a:avLst/>
              </a:prstGeom>
              <a:noFill/>
            </p:spPr>
            <p:txBody>
              <a:bodyPr wrap="square" rtlCol="0">
                <a:noAutofit/>
              </a:bodyPr>
              <a:lstStyle/>
              <a:p>
                <a:pPr>
                  <a:lnSpc>
                    <a:spcPct val="100000"/>
                  </a:lnSpc>
                </a:pPr>
                <a:r>
                  <a:rPr lang="en-US" altLang="zh-CN" b="1" dirty="0"/>
                  <a:t>4. </a:t>
                </a:r>
                <a:r>
                  <a:rPr lang="zh-CN" altLang="en-US" b="1" dirty="0"/>
                  <a:t>教师的课程理解</a:t>
                </a:r>
                <a:endParaRPr lang="zh-CN" altLang="en-US" sz="1800" b="1" dirty="0"/>
              </a:p>
            </p:txBody>
          </p:sp>
          <p:sp>
            <p:nvSpPr>
              <p:cNvPr id="11" name="Body-4">
                <a:extLst>
                  <a:ext uri="{FF2B5EF4-FFF2-40B4-BE49-F238E27FC236}">
                    <a16:creationId xmlns:a16="http://schemas.microsoft.com/office/drawing/2014/main" id="{2CEF4696-6E3F-4480-501D-40F246A29A9D}"/>
                  </a:ext>
                </a:extLst>
              </p:cNvPr>
              <p:cNvSpPr txBox="1"/>
              <p:nvPr>
                <p:custDataLst>
                  <p:tags r:id="rId5"/>
                </p:custDataLst>
              </p:nvPr>
            </p:nvSpPr>
            <p:spPr>
              <a:xfrm>
                <a:off x="3749387" y="5369752"/>
                <a:ext cx="9645243" cy="669846"/>
              </a:xfrm>
              <a:prstGeom prst="rect">
                <a:avLst/>
              </a:prstGeom>
              <a:noFill/>
            </p:spPr>
            <p:txBody>
              <a:bodyPr wrap="square" rtlCol="0">
                <a:noAutofit/>
              </a:bodyPr>
              <a:lstStyle/>
              <a:p>
                <a:pPr lvl="0" defTabSz="913765">
                  <a:lnSpc>
                    <a:spcPct val="120000"/>
                  </a:lnSpc>
                  <a:buSzPct val="25000"/>
                  <a:defRPr/>
                </a:pPr>
                <a:r>
                  <a:rPr lang="zh-CN" altLang="en-US" sz="1400" dirty="0"/>
                  <a:t>教师的课程理解就是对国家、地方和园级层面课程的认识与内化，它是影响幼儿园课程实施的重要因素之一。</a:t>
                </a:r>
                <a:endParaRPr kumimoji="0" lang="zh-CN" altLang="en-US" sz="1400" b="0" i="0" u="none" strike="noStrike" kern="1200" cap="none" spc="0" normalizeH="0" baseline="0" noProof="0" dirty="0">
                  <a:ln>
                    <a:noFill/>
                  </a:ln>
                  <a:effectLst/>
                  <a:uLnTx/>
                  <a:uFillTx/>
                </a:endParaRPr>
              </a:p>
            </p:txBody>
          </p:sp>
          <p:grpSp>
            <p:nvGrpSpPr>
              <p:cNvPr id="13" name="Group 10">
                <a:extLst>
                  <a:ext uri="{FF2B5EF4-FFF2-40B4-BE49-F238E27FC236}">
                    <a16:creationId xmlns:a16="http://schemas.microsoft.com/office/drawing/2014/main" id="{1C8400B0-8289-66BD-5BD7-36F00902786F}"/>
                  </a:ext>
                </a:extLst>
              </p:cNvPr>
              <p:cNvGrpSpPr/>
              <p:nvPr/>
            </p:nvGrpSpPr>
            <p:grpSpPr>
              <a:xfrm>
                <a:off x="660400" y="2284574"/>
                <a:ext cx="12734237" cy="814226"/>
                <a:chOff x="660400" y="2284574"/>
                <a:chExt cx="12734237" cy="814226"/>
              </a:xfrm>
            </p:grpSpPr>
            <p:sp>
              <p:nvSpPr>
                <p:cNvPr id="24" name="OfficePLUS">
                  <a:extLst>
                    <a:ext uri="{FF2B5EF4-FFF2-40B4-BE49-F238E27FC236}">
                      <a16:creationId xmlns:a16="http://schemas.microsoft.com/office/drawing/2014/main" id="{192A2EE1-C472-82A6-A83D-7D5A83DDBA95}"/>
                    </a:ext>
                  </a:extLst>
                </p:cNvPr>
                <p:cNvSpPr/>
                <p:nvPr/>
              </p:nvSpPr>
              <p:spPr>
                <a:xfrm>
                  <a:off x="660400" y="2284574"/>
                  <a:ext cx="2894937" cy="814226"/>
                </a:xfrm>
                <a:prstGeom prst="rect">
                  <a:avLst/>
                </a:prstGeom>
                <a:solidFill>
                  <a:schemeClr val="tx1">
                    <a:lumMod val="50000"/>
                    <a:lumOff val="50000"/>
                    <a:alpha val="1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171450" indent="-171450" defTabSz="913765">
                    <a:lnSpc>
                      <a:spcPct val="150000"/>
                    </a:lnSpc>
                    <a:buSzPct val="25000"/>
                    <a:buFont typeface="Wingdings" panose="05000000000000000000" pitchFamily="2" charset="2"/>
                    <a:buChar char="l"/>
                  </a:pPr>
                  <a:endParaRPr lang="zh-CN" altLang="en-US" sz="1000">
                    <a:solidFill>
                      <a:schemeClr val="tx1"/>
                    </a:solidFill>
                  </a:endParaRPr>
                </a:p>
              </p:txBody>
            </p:sp>
            <p:sp>
              <p:nvSpPr>
                <p:cNvPr id="25" name="OfficePLUS">
                  <a:extLst>
                    <a:ext uri="{FF2B5EF4-FFF2-40B4-BE49-F238E27FC236}">
                      <a16:creationId xmlns:a16="http://schemas.microsoft.com/office/drawing/2014/main" id="{58259FBF-374B-DCB5-A805-FE38C357F007}"/>
                    </a:ext>
                  </a:extLst>
                </p:cNvPr>
                <p:cNvSpPr/>
                <p:nvPr/>
              </p:nvSpPr>
              <p:spPr>
                <a:xfrm>
                  <a:off x="3749389" y="2284574"/>
                  <a:ext cx="9645246" cy="814226"/>
                </a:xfrm>
                <a:prstGeom prst="rect">
                  <a:avLst/>
                </a:prstGeom>
                <a:solidFill>
                  <a:schemeClr val="tx1">
                    <a:lumMod val="50000"/>
                    <a:lumOff val="50000"/>
                    <a:alpha val="1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171450" indent="-171450" defTabSz="913765">
                    <a:lnSpc>
                      <a:spcPct val="150000"/>
                    </a:lnSpc>
                    <a:buSzPct val="25000"/>
                    <a:buFont typeface="Wingdings" panose="05000000000000000000" pitchFamily="2" charset="2"/>
                    <a:buChar char="l"/>
                  </a:pPr>
                  <a:endParaRPr lang="zh-CN" altLang="en-US" sz="1000">
                    <a:solidFill>
                      <a:schemeClr val="tx1"/>
                    </a:solidFill>
                  </a:endParaRPr>
                </a:p>
              </p:txBody>
            </p:sp>
            <p:sp>
              <p:nvSpPr>
                <p:cNvPr id="26" name="Title-1">
                  <a:extLst>
                    <a:ext uri="{FF2B5EF4-FFF2-40B4-BE49-F238E27FC236}">
                      <a16:creationId xmlns:a16="http://schemas.microsoft.com/office/drawing/2014/main" id="{2D72B97F-6480-3589-641F-206FBD6D79B6}"/>
                    </a:ext>
                  </a:extLst>
                </p:cNvPr>
                <p:cNvSpPr txBox="1"/>
                <p:nvPr>
                  <p:custDataLst>
                    <p:tags r:id="rId10"/>
                  </p:custDataLst>
                </p:nvPr>
              </p:nvSpPr>
              <p:spPr>
                <a:xfrm>
                  <a:off x="660400" y="2414993"/>
                  <a:ext cx="2894937" cy="432009"/>
                </a:xfrm>
                <a:prstGeom prst="rect">
                  <a:avLst/>
                </a:prstGeom>
                <a:noFill/>
              </p:spPr>
              <p:txBody>
                <a:bodyPr wrap="square" rtlCol="0">
                  <a:noAutofit/>
                </a:bodyPr>
                <a:lstStyle/>
                <a:p>
                  <a:pPr>
                    <a:lnSpc>
                      <a:spcPct val="100000"/>
                    </a:lnSpc>
                  </a:pPr>
                  <a:r>
                    <a:rPr lang="en-US" altLang="zh-CN" b="1" dirty="0"/>
                    <a:t>1. </a:t>
                  </a:r>
                  <a:r>
                    <a:rPr lang="zh-CN" altLang="en-US" b="1" dirty="0"/>
                    <a:t>教师的教育观念</a:t>
                  </a:r>
                  <a:endParaRPr lang="zh-CN" altLang="en-US" sz="1800" b="1" dirty="0"/>
                </a:p>
              </p:txBody>
            </p:sp>
            <p:sp>
              <p:nvSpPr>
                <p:cNvPr id="28" name="Body-1">
                  <a:extLst>
                    <a:ext uri="{FF2B5EF4-FFF2-40B4-BE49-F238E27FC236}">
                      <a16:creationId xmlns:a16="http://schemas.microsoft.com/office/drawing/2014/main" id="{3CED28CF-0E7D-6DC1-4CDA-1B3A3FDA20DC}"/>
                    </a:ext>
                  </a:extLst>
                </p:cNvPr>
                <p:cNvSpPr txBox="1"/>
                <p:nvPr>
                  <p:custDataLst>
                    <p:tags r:id="rId11"/>
                  </p:custDataLst>
                </p:nvPr>
              </p:nvSpPr>
              <p:spPr>
                <a:xfrm>
                  <a:off x="3749390" y="2333387"/>
                  <a:ext cx="9645247" cy="648810"/>
                </a:xfrm>
                <a:prstGeom prst="rect">
                  <a:avLst/>
                </a:prstGeom>
                <a:noFill/>
              </p:spPr>
              <p:txBody>
                <a:bodyPr wrap="square" rtlCol="0">
                  <a:noAutofit/>
                </a:bodyPr>
                <a:lstStyle/>
                <a:p>
                  <a:pPr lvl="0" defTabSz="913765">
                    <a:lnSpc>
                      <a:spcPct val="120000"/>
                    </a:lnSpc>
                    <a:buSzPct val="25000"/>
                    <a:defRPr/>
                  </a:pPr>
                  <a:r>
                    <a:rPr lang="zh-CN" altLang="en-US" sz="1400" dirty="0"/>
                    <a:t>幼儿园课程实施是教师的教育观念转化为教育实践的过程。教师的教育观念是教师对教育现象和教育问题的主体认识，以及由此而产生的某种行为意向，它是课程实施的灵魂。</a:t>
                  </a:r>
                  <a:endParaRPr kumimoji="0" lang="zh-CN" altLang="en-US" sz="1400" b="0" i="0" u="none" strike="noStrike" kern="1200" cap="none" spc="0" normalizeH="0" baseline="0" noProof="0" dirty="0">
                    <a:ln>
                      <a:noFill/>
                    </a:ln>
                    <a:effectLst/>
                    <a:uLnTx/>
                    <a:uFillTx/>
                  </a:endParaRPr>
                </a:p>
              </p:txBody>
            </p:sp>
          </p:grpSp>
          <p:sp>
            <p:nvSpPr>
              <p:cNvPr id="14" name="OfficePLUS">
                <a:extLst>
                  <a:ext uri="{FF2B5EF4-FFF2-40B4-BE49-F238E27FC236}">
                    <a16:creationId xmlns:a16="http://schemas.microsoft.com/office/drawing/2014/main" id="{73401B10-19D5-7332-03B8-10550234DED1}"/>
                  </a:ext>
                </a:extLst>
              </p:cNvPr>
              <p:cNvSpPr/>
              <p:nvPr/>
            </p:nvSpPr>
            <p:spPr>
              <a:xfrm>
                <a:off x="660400" y="3296341"/>
                <a:ext cx="2894937" cy="814226"/>
              </a:xfrm>
              <a:prstGeom prst="rect">
                <a:avLst/>
              </a:prstGeom>
              <a:solidFill>
                <a:srgbClr val="7F7F7F">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OfficePLUS">
                <a:extLst>
                  <a:ext uri="{FF2B5EF4-FFF2-40B4-BE49-F238E27FC236}">
                    <a16:creationId xmlns:a16="http://schemas.microsoft.com/office/drawing/2014/main" id="{EE05F20A-4B03-0C2A-06F7-69AC31C93EB7}"/>
                  </a:ext>
                </a:extLst>
              </p:cNvPr>
              <p:cNvSpPr/>
              <p:nvPr/>
            </p:nvSpPr>
            <p:spPr>
              <a:xfrm>
                <a:off x="3749389" y="3296341"/>
                <a:ext cx="9645246" cy="814226"/>
              </a:xfrm>
              <a:prstGeom prst="rect">
                <a:avLst/>
              </a:prstGeom>
              <a:solidFill>
                <a:srgbClr val="7F7F7F">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Title-2">
                <a:extLst>
                  <a:ext uri="{FF2B5EF4-FFF2-40B4-BE49-F238E27FC236}">
                    <a16:creationId xmlns:a16="http://schemas.microsoft.com/office/drawing/2014/main" id="{F841ABE2-227B-0D0F-CE85-84AFCB6892C5}"/>
                  </a:ext>
                </a:extLst>
              </p:cNvPr>
              <p:cNvSpPr txBox="1"/>
              <p:nvPr>
                <p:custDataLst>
                  <p:tags r:id="rId6"/>
                </p:custDataLst>
              </p:nvPr>
            </p:nvSpPr>
            <p:spPr>
              <a:xfrm>
                <a:off x="586877" y="3412944"/>
                <a:ext cx="3219442" cy="268694"/>
              </a:xfrm>
              <a:prstGeom prst="rect">
                <a:avLst/>
              </a:prstGeom>
              <a:noFill/>
            </p:spPr>
            <p:txBody>
              <a:bodyPr wrap="square" rtlCol="0">
                <a:noAutofit/>
              </a:bodyPr>
              <a:lstStyle>
                <a:defPPr>
                  <a:defRPr lang="zh-CN"/>
                </a:defPPr>
                <a:lvl1pPr>
                  <a:defRPr sz="1600" b="1">
                    <a:solidFill>
                      <a:srgbClr val="FFFFFF"/>
                    </a:solidFill>
                  </a:defRPr>
                </a:lvl1pPr>
              </a:lstStyle>
              <a:p>
                <a:pPr>
                  <a:lnSpc>
                    <a:spcPct val="100000"/>
                  </a:lnSpc>
                </a:pPr>
                <a:r>
                  <a:rPr lang="zh-CN" altLang="en-US" sz="1800" dirty="0">
                    <a:solidFill>
                      <a:schemeClr val="tx1"/>
                    </a:solidFill>
                  </a:rPr>
                  <a:t> </a:t>
                </a:r>
                <a:r>
                  <a:rPr lang="en-US" altLang="zh-CN" sz="1800" dirty="0">
                    <a:solidFill>
                      <a:schemeClr val="tx1"/>
                    </a:solidFill>
                  </a:rPr>
                  <a:t>2. </a:t>
                </a:r>
                <a:r>
                  <a:rPr lang="zh-CN" altLang="en-US" sz="1800" dirty="0">
                    <a:solidFill>
                      <a:schemeClr val="tx1"/>
                    </a:solidFill>
                  </a:rPr>
                  <a:t>教师的教育行为</a:t>
                </a:r>
                <a:endParaRPr lang="en-US" altLang="zh-CN" dirty="0">
                  <a:solidFill>
                    <a:schemeClr val="tx1"/>
                  </a:solidFill>
                </a:endParaRPr>
              </a:p>
            </p:txBody>
          </p:sp>
          <p:sp>
            <p:nvSpPr>
              <p:cNvPr id="17" name="Body-2">
                <a:extLst>
                  <a:ext uri="{FF2B5EF4-FFF2-40B4-BE49-F238E27FC236}">
                    <a16:creationId xmlns:a16="http://schemas.microsoft.com/office/drawing/2014/main" id="{60DDC7CA-A9AD-9FBF-0867-23E6C688E041}"/>
                  </a:ext>
                </a:extLst>
              </p:cNvPr>
              <p:cNvSpPr txBox="1"/>
              <p:nvPr>
                <p:custDataLst>
                  <p:tags r:id="rId7"/>
                </p:custDataLst>
              </p:nvPr>
            </p:nvSpPr>
            <p:spPr>
              <a:xfrm>
                <a:off x="3806319" y="3230585"/>
                <a:ext cx="9645246" cy="971471"/>
              </a:xfrm>
              <a:prstGeom prst="rect">
                <a:avLst/>
              </a:prstGeom>
              <a:noFill/>
            </p:spPr>
            <p:txBody>
              <a:bodyPr wrap="square" rtlCol="0">
                <a:noAutofit/>
              </a:bodyPr>
              <a:lstStyle/>
              <a:p>
                <a:pPr lvl="0" defTabSz="913765">
                  <a:lnSpc>
                    <a:spcPct val="120000"/>
                  </a:lnSpc>
                  <a:buSzPct val="25000"/>
                  <a:defRPr/>
                </a:pPr>
                <a:r>
                  <a:rPr lang="zh-CN" altLang="en-US" sz="1400" dirty="0"/>
                  <a:t>教师的教育行为指教师在实际教育教学中所表现出来的各种外显的行为，是教师教育方法、措施与手段的总和。教育行为直接建立在教育观念的基础上，对幼儿园课程实施质量也有十分重要的影响。</a:t>
                </a:r>
                <a:endParaRPr kumimoji="0" lang="zh-CN" altLang="en-US" sz="1400" b="0" i="0" u="none" strike="noStrike" kern="1200" cap="none" spc="0" normalizeH="0" baseline="0" noProof="0" dirty="0">
                  <a:ln>
                    <a:noFill/>
                  </a:ln>
                  <a:effectLst/>
                  <a:uLnTx/>
                  <a:uFillTx/>
                </a:endParaRPr>
              </a:p>
            </p:txBody>
          </p:sp>
          <p:sp>
            <p:nvSpPr>
              <p:cNvPr id="18" name="OfficePLUS">
                <a:extLst>
                  <a:ext uri="{FF2B5EF4-FFF2-40B4-BE49-F238E27FC236}">
                    <a16:creationId xmlns:a16="http://schemas.microsoft.com/office/drawing/2014/main" id="{95D2D9E6-CCFE-8C22-F904-8ACDC6EC1DBB}"/>
                  </a:ext>
                </a:extLst>
              </p:cNvPr>
              <p:cNvSpPr/>
              <p:nvPr/>
            </p:nvSpPr>
            <p:spPr>
              <a:xfrm>
                <a:off x="660400" y="4308108"/>
                <a:ext cx="2894937" cy="814226"/>
              </a:xfrm>
              <a:prstGeom prst="rect">
                <a:avLst/>
              </a:prstGeom>
              <a:solidFill>
                <a:schemeClr val="tx1">
                  <a:lumMod val="50000"/>
                  <a:lumOff val="50000"/>
                  <a:alpha val="1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171450" indent="-171450" defTabSz="913765">
                  <a:lnSpc>
                    <a:spcPct val="150000"/>
                  </a:lnSpc>
                  <a:buSzPct val="25000"/>
                  <a:buFont typeface="Wingdings" panose="05000000000000000000" pitchFamily="2" charset="2"/>
                  <a:buChar char="l"/>
                </a:pPr>
                <a:endParaRPr lang="zh-CN" altLang="en-US" sz="1000">
                  <a:solidFill>
                    <a:schemeClr val="tx1"/>
                  </a:solidFill>
                </a:endParaRPr>
              </a:p>
            </p:txBody>
          </p:sp>
          <p:sp>
            <p:nvSpPr>
              <p:cNvPr id="19" name="OfficePLUS">
                <a:extLst>
                  <a:ext uri="{FF2B5EF4-FFF2-40B4-BE49-F238E27FC236}">
                    <a16:creationId xmlns:a16="http://schemas.microsoft.com/office/drawing/2014/main" id="{24D7DD83-3EDA-2DA4-793F-6D45485CE0A0}"/>
                  </a:ext>
                </a:extLst>
              </p:cNvPr>
              <p:cNvSpPr/>
              <p:nvPr/>
            </p:nvSpPr>
            <p:spPr>
              <a:xfrm>
                <a:off x="3749389" y="4308108"/>
                <a:ext cx="9645246" cy="814226"/>
              </a:xfrm>
              <a:prstGeom prst="rect">
                <a:avLst/>
              </a:prstGeom>
              <a:solidFill>
                <a:schemeClr val="tx1">
                  <a:lumMod val="50000"/>
                  <a:lumOff val="50000"/>
                  <a:alpha val="1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171450" indent="-171450" defTabSz="913765">
                  <a:lnSpc>
                    <a:spcPct val="150000"/>
                  </a:lnSpc>
                  <a:buSzPct val="25000"/>
                  <a:buFont typeface="Wingdings" panose="05000000000000000000" pitchFamily="2" charset="2"/>
                  <a:buChar char="l"/>
                </a:pPr>
                <a:endParaRPr lang="zh-CN" altLang="en-US" sz="1000">
                  <a:solidFill>
                    <a:schemeClr val="tx1"/>
                  </a:solidFill>
                </a:endParaRPr>
              </a:p>
            </p:txBody>
          </p:sp>
          <p:sp>
            <p:nvSpPr>
              <p:cNvPr id="20" name="Title-3">
                <a:extLst>
                  <a:ext uri="{FF2B5EF4-FFF2-40B4-BE49-F238E27FC236}">
                    <a16:creationId xmlns:a16="http://schemas.microsoft.com/office/drawing/2014/main" id="{894DC046-0B94-540F-29EB-FB96F271668D}"/>
                  </a:ext>
                </a:extLst>
              </p:cNvPr>
              <p:cNvSpPr txBox="1"/>
              <p:nvPr>
                <p:custDataLst>
                  <p:tags r:id="rId8"/>
                </p:custDataLst>
              </p:nvPr>
            </p:nvSpPr>
            <p:spPr>
              <a:xfrm>
                <a:off x="660400" y="4452489"/>
                <a:ext cx="2894937" cy="428929"/>
              </a:xfrm>
              <a:prstGeom prst="rect">
                <a:avLst/>
              </a:prstGeom>
              <a:noFill/>
            </p:spPr>
            <p:txBody>
              <a:bodyPr wrap="square" rtlCol="0">
                <a:noAutofit/>
              </a:bodyPr>
              <a:lstStyle/>
              <a:p>
                <a:pPr>
                  <a:lnSpc>
                    <a:spcPct val="100000"/>
                  </a:lnSpc>
                </a:pPr>
                <a:r>
                  <a:rPr lang="en-US" altLang="zh-CN" b="1" dirty="0"/>
                  <a:t>3. </a:t>
                </a:r>
                <a:r>
                  <a:rPr lang="zh-CN" altLang="en-US" b="1" dirty="0"/>
                  <a:t>教师的课程意识</a:t>
                </a:r>
                <a:endParaRPr lang="zh-CN" altLang="en-US" sz="1800" b="1" dirty="0"/>
              </a:p>
            </p:txBody>
          </p:sp>
          <p:sp>
            <p:nvSpPr>
              <p:cNvPr id="21" name="Body-3">
                <a:extLst>
                  <a:ext uri="{FF2B5EF4-FFF2-40B4-BE49-F238E27FC236}">
                    <a16:creationId xmlns:a16="http://schemas.microsoft.com/office/drawing/2014/main" id="{F77645B1-7630-B993-6FD3-EAD5E4A2B858}"/>
                  </a:ext>
                </a:extLst>
              </p:cNvPr>
              <p:cNvSpPr txBox="1"/>
              <p:nvPr>
                <p:custDataLst>
                  <p:tags r:id="rId9"/>
                </p:custDataLst>
              </p:nvPr>
            </p:nvSpPr>
            <p:spPr>
              <a:xfrm>
                <a:off x="3749387" y="4351327"/>
                <a:ext cx="9645246" cy="669846"/>
              </a:xfrm>
              <a:prstGeom prst="rect">
                <a:avLst/>
              </a:prstGeom>
              <a:noFill/>
            </p:spPr>
            <p:txBody>
              <a:bodyPr wrap="square" rtlCol="0">
                <a:noAutofit/>
              </a:bodyPr>
              <a:lstStyle/>
              <a:p>
                <a:pPr lvl="0" defTabSz="913765">
                  <a:lnSpc>
                    <a:spcPct val="120000"/>
                  </a:lnSpc>
                  <a:buSzPct val="25000"/>
                  <a:defRPr/>
                </a:pPr>
                <a:r>
                  <a:rPr lang="zh-CN" altLang="en-US" sz="1400" dirty="0"/>
                  <a:t>教师的课程意识也会影响幼儿园课程实施的质量。课程意识是指教师在考虑教育教学问题时对于课程意义的敏感性和自觉性程度。</a:t>
                </a:r>
                <a:endParaRPr kumimoji="0" lang="zh-CN" altLang="en-US" sz="1400" b="0" i="0" u="none" strike="noStrike" kern="1200" cap="none" spc="0" normalizeH="0" baseline="0" noProof="0" dirty="0">
                  <a:ln>
                    <a:noFill/>
                  </a:ln>
                  <a:effectLst/>
                  <a:uLnTx/>
                  <a:uFillTx/>
                </a:endParaRPr>
              </a:p>
            </p:txBody>
          </p:sp>
        </p:grpSp>
        <p:sp>
          <p:nvSpPr>
            <p:cNvPr id="29" name="OfficePLUS">
              <a:extLst>
                <a:ext uri="{FF2B5EF4-FFF2-40B4-BE49-F238E27FC236}">
                  <a16:creationId xmlns:a16="http://schemas.microsoft.com/office/drawing/2014/main" id="{BC30C75F-2E6B-1524-6D36-601D24E81CF0}"/>
                </a:ext>
              </a:extLst>
            </p:cNvPr>
            <p:cNvSpPr/>
            <p:nvPr/>
          </p:nvSpPr>
          <p:spPr>
            <a:xfrm>
              <a:off x="2702401" y="5860614"/>
              <a:ext cx="7031112" cy="689771"/>
            </a:xfrm>
            <a:prstGeom prst="rect">
              <a:avLst/>
            </a:prstGeom>
            <a:solidFill>
              <a:schemeClr val="tx1">
                <a:lumMod val="50000"/>
                <a:lumOff val="50000"/>
                <a:alpha val="1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171450" indent="-171450" defTabSz="913765">
                <a:lnSpc>
                  <a:spcPct val="150000"/>
                </a:lnSpc>
                <a:buSzPct val="25000"/>
                <a:buFont typeface="Wingdings" panose="05000000000000000000" pitchFamily="2" charset="2"/>
                <a:buChar char="l"/>
              </a:pPr>
              <a:endParaRPr lang="zh-CN" altLang="en-US" sz="1000">
                <a:solidFill>
                  <a:schemeClr val="tx1"/>
                </a:solidFill>
              </a:endParaRPr>
            </a:p>
          </p:txBody>
        </p:sp>
        <p:sp>
          <p:nvSpPr>
            <p:cNvPr id="30" name="OfficePLUS">
              <a:extLst>
                <a:ext uri="{FF2B5EF4-FFF2-40B4-BE49-F238E27FC236}">
                  <a16:creationId xmlns:a16="http://schemas.microsoft.com/office/drawing/2014/main" id="{EDD46845-EEF2-F441-92AE-24302FB43577}"/>
                </a:ext>
              </a:extLst>
            </p:cNvPr>
            <p:cNvSpPr/>
            <p:nvPr/>
          </p:nvSpPr>
          <p:spPr>
            <a:xfrm>
              <a:off x="450614" y="5860614"/>
              <a:ext cx="2110328" cy="689771"/>
            </a:xfrm>
            <a:prstGeom prst="rect">
              <a:avLst/>
            </a:prstGeom>
            <a:solidFill>
              <a:schemeClr val="tx1">
                <a:lumMod val="50000"/>
                <a:lumOff val="50000"/>
                <a:alpha val="10000"/>
              </a:schemeClr>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marL="171450" indent="-171450" defTabSz="913765">
                <a:lnSpc>
                  <a:spcPct val="150000"/>
                </a:lnSpc>
                <a:buSzPct val="25000"/>
                <a:buFont typeface="Wingdings" panose="05000000000000000000" pitchFamily="2" charset="2"/>
                <a:buChar char="l"/>
              </a:pPr>
              <a:endParaRPr lang="zh-CN" altLang="en-US" sz="1000">
                <a:solidFill>
                  <a:schemeClr val="tx1"/>
                </a:solidFill>
              </a:endParaRPr>
            </a:p>
          </p:txBody>
        </p:sp>
        <p:sp>
          <p:nvSpPr>
            <p:cNvPr id="31" name="Title-4">
              <a:extLst>
                <a:ext uri="{FF2B5EF4-FFF2-40B4-BE49-F238E27FC236}">
                  <a16:creationId xmlns:a16="http://schemas.microsoft.com/office/drawing/2014/main" id="{54DC73BC-449D-6771-9F08-B424F11D2B65}"/>
                </a:ext>
              </a:extLst>
            </p:cNvPr>
            <p:cNvSpPr txBox="1"/>
            <p:nvPr>
              <p:custDataLst>
                <p:tags r:id="rId2"/>
              </p:custDataLst>
            </p:nvPr>
          </p:nvSpPr>
          <p:spPr>
            <a:xfrm>
              <a:off x="450614" y="5963161"/>
              <a:ext cx="2110327" cy="289810"/>
            </a:xfrm>
            <a:prstGeom prst="rect">
              <a:avLst/>
            </a:prstGeom>
            <a:noFill/>
          </p:spPr>
          <p:txBody>
            <a:bodyPr wrap="square" rtlCol="0">
              <a:noAutofit/>
            </a:bodyPr>
            <a:lstStyle/>
            <a:p>
              <a:pPr>
                <a:lnSpc>
                  <a:spcPct val="100000"/>
                </a:lnSpc>
              </a:pPr>
              <a:r>
                <a:rPr lang="en-US" altLang="zh-CN" b="1" dirty="0"/>
                <a:t>5. </a:t>
              </a:r>
              <a:r>
                <a:rPr lang="zh-CN" altLang="en-US" b="1" dirty="0"/>
                <a:t>教师的课程执行</a:t>
              </a:r>
              <a:endParaRPr lang="zh-CN" altLang="en-US" sz="1800" b="1" dirty="0"/>
            </a:p>
          </p:txBody>
        </p:sp>
        <p:sp>
          <p:nvSpPr>
            <p:cNvPr id="32" name="Body-4">
              <a:extLst>
                <a:ext uri="{FF2B5EF4-FFF2-40B4-BE49-F238E27FC236}">
                  <a16:creationId xmlns:a16="http://schemas.microsoft.com/office/drawing/2014/main" id="{FDF25D08-7AAC-560E-0AC7-DE3011E5BADD}"/>
                </a:ext>
              </a:extLst>
            </p:cNvPr>
            <p:cNvSpPr txBox="1"/>
            <p:nvPr>
              <p:custDataLst>
                <p:tags r:id="rId3"/>
              </p:custDataLst>
            </p:nvPr>
          </p:nvSpPr>
          <p:spPr>
            <a:xfrm>
              <a:off x="2702398" y="5780557"/>
              <a:ext cx="7031111" cy="567460"/>
            </a:xfrm>
            <a:prstGeom prst="rect">
              <a:avLst/>
            </a:prstGeom>
            <a:noFill/>
          </p:spPr>
          <p:txBody>
            <a:bodyPr wrap="square" rtlCol="0">
              <a:noAutofit/>
            </a:bodyPr>
            <a:lstStyle/>
            <a:p>
              <a:pPr lvl="0" defTabSz="913765">
                <a:lnSpc>
                  <a:spcPct val="120000"/>
                </a:lnSpc>
                <a:buSzPct val="25000"/>
                <a:defRPr/>
              </a:pPr>
              <a:r>
                <a:rPr lang="zh-CN" altLang="en-US" sz="1400" dirty="0"/>
                <a:t>课程执行是指教师依据课程标准，结合学校内外部条件，有效实现课程目标的行为过程。幼儿园教师的课程执行是指教师结合幼儿园和班级实际情况及幼儿的兴趣需要，将课程方案贯彻落实并有效实现幼儿园课程目标的行为。</a:t>
              </a:r>
              <a:endParaRPr kumimoji="0" lang="zh-CN" altLang="en-US" sz="1400" b="0" i="0" u="none" strike="noStrike" kern="1200" cap="none" spc="0" normalizeH="0" baseline="0" noProof="0" dirty="0">
                <a:ln>
                  <a:noFill/>
                </a:ln>
                <a:effectLst/>
                <a:uLnTx/>
                <a:uFillTx/>
              </a:endParaRPr>
            </a:p>
          </p:txBody>
        </p:sp>
      </p:grpSp>
    </p:spTree>
    <p:extLst>
      <p:ext uri="{BB962C8B-B14F-4D97-AF65-F5344CB8AC3E}">
        <p14:creationId xmlns:p14="http://schemas.microsoft.com/office/powerpoint/2010/main" val="12632427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DCB115-4032-A5F7-1D2B-FDE80DBDB23D}"/>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96DF2AC-9056-E528-93A3-E7F0F901D68E}"/>
              </a:ext>
            </a:extLst>
          </p:cNvPr>
          <p:cNvSpPr>
            <a:spLocks noGrp="1"/>
          </p:cNvSpPr>
          <p:nvPr>
            <p:ph type="title"/>
          </p:nvPr>
        </p:nvSpPr>
        <p:spPr/>
        <p:txBody>
          <a:bodyPr/>
          <a:lstStyle/>
          <a:p>
            <a:r>
              <a:rPr lang="zh-CN" altLang="en-US" dirty="0"/>
              <a:t>第三节  幼儿园课程实施的影响因素</a:t>
            </a:r>
          </a:p>
        </p:txBody>
      </p:sp>
      <p:sp>
        <p:nvSpPr>
          <p:cNvPr id="4" name="文本框 3">
            <a:extLst>
              <a:ext uri="{FF2B5EF4-FFF2-40B4-BE49-F238E27FC236}">
                <a16:creationId xmlns:a16="http://schemas.microsoft.com/office/drawing/2014/main" id="{A8B0FC4B-65A9-D8F8-EB86-277CAF2FF2D5}"/>
              </a:ext>
            </a:extLst>
          </p:cNvPr>
          <p:cNvSpPr txBox="1"/>
          <p:nvPr/>
        </p:nvSpPr>
        <p:spPr>
          <a:xfrm>
            <a:off x="863946" y="1270000"/>
            <a:ext cx="7978396" cy="523220"/>
          </a:xfrm>
          <a:prstGeom prst="rect">
            <a:avLst/>
          </a:prstGeom>
          <a:noFill/>
        </p:spPr>
        <p:txBody>
          <a:bodyPr wrap="square" rtlCol="0">
            <a:spAutoFit/>
          </a:bodyPr>
          <a:lstStyle/>
          <a:p>
            <a:r>
              <a:rPr lang="zh-CN" altLang="en-US" sz="2800" dirty="0"/>
              <a:t>三、 外部环境中的影响因素</a:t>
            </a:r>
          </a:p>
        </p:txBody>
      </p:sp>
      <p:sp>
        <p:nvSpPr>
          <p:cNvPr id="6" name="内容占位符 5">
            <a:extLst>
              <a:ext uri="{FF2B5EF4-FFF2-40B4-BE49-F238E27FC236}">
                <a16:creationId xmlns:a16="http://schemas.microsoft.com/office/drawing/2014/main" id="{A5CBA9BB-DC43-9718-58F0-B921C592DCA6}"/>
              </a:ext>
            </a:extLst>
          </p:cNvPr>
          <p:cNvSpPr>
            <a:spLocks noGrp="1"/>
          </p:cNvSpPr>
          <p:nvPr>
            <p:ph idx="1"/>
          </p:nvPr>
        </p:nvSpPr>
        <p:spPr>
          <a:xfrm>
            <a:off x="0" y="1930400"/>
            <a:ext cx="12192000" cy="4927600"/>
          </a:xfrm>
          <a:solidFill>
            <a:srgbClr val="FFFFFF">
              <a:alpha val="40000"/>
            </a:srgbClr>
          </a:solid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课程方案的顺利实施和目标的有效达成还需要得到各方力量的支持。即幼儿园课程实施质量除了受到来自国家、地方幼儿园课程方案及课程资源的影响，受到来自幼儿园园长及教师的影响外，还受到外部环境的影响，包括上级教育行政部门的重视引导和监控评价、社区的支持及家长的协助等。</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在我国，上级教育行政部门在课程的实施及推广中起着监督引导的作用，要及时传达课程改革的精神、指示，对园级层面的课程实施情况进行定期的检查、监督，这将持续改善幼儿园课程的实施质量，有效推进幼儿园课程的实施工作。此外，上级教育行政部门也负有鼓励和促进幼儿园有序实施课程的责任。在幼儿园课程实施中，如果上级教育行政部门能够高度重视，并为课程实施创造宽松、自主、信任的环境，同时提供相关课程实施的园长及教师的专业培训和交流机会等，会大大提升园级层面课程实施的有效性。其次，幼儿园课程实施中如果有社区的支持，特别是能充分地开发和利用社区资源，同时得到广大家长的理解、参与和协助，对于幼儿园课程的质量提升会起到重要的促进作用。</a:t>
            </a:r>
          </a:p>
        </p:txBody>
      </p:sp>
    </p:spTree>
    <p:extLst>
      <p:ext uri="{BB962C8B-B14F-4D97-AF65-F5344CB8AC3E}">
        <p14:creationId xmlns:p14="http://schemas.microsoft.com/office/powerpoint/2010/main" val="5441679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697F4438-F91F-6269-E13E-6CB710157E8B}"/>
              </a:ext>
            </a:extLst>
          </p:cNvPr>
          <p:cNvSpPr>
            <a:spLocks noGrp="1"/>
          </p:cNvSpPr>
          <p:nvPr>
            <p:ph idx="1"/>
          </p:nvPr>
        </p:nvSpPr>
        <p:spPr>
          <a:xfrm>
            <a:off x="496942" y="455884"/>
            <a:ext cx="7066834" cy="4302547"/>
          </a:xfrm>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1. </a:t>
            </a:r>
            <a:r>
              <a:rPr lang="zh-CN" altLang="en-US" sz="2000" b="1" dirty="0">
                <a:latin typeface="华文中宋" panose="02010600040101010101" pitchFamily="2" charset="-122"/>
                <a:ea typeface="华文中宋" panose="02010600040101010101" pitchFamily="2" charset="-122"/>
              </a:rPr>
              <a:t>幼儿园课程实施的作用是什么？</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endParaRPr lang="zh-CN" altLang="en-US" sz="2000" b="1"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影响幼儿园课程实施的因素有哪些？分别是什么？</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endParaRPr lang="zh-CN" altLang="en-US" sz="2000" b="1"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3. </a:t>
            </a:r>
            <a:r>
              <a:rPr lang="zh-CN" altLang="en-US" sz="2000" b="1" dirty="0">
                <a:latin typeface="华文中宋" panose="02010600040101010101" pitchFamily="2" charset="-122"/>
                <a:ea typeface="华文中宋" panose="02010600040101010101" pitchFamily="2" charset="-122"/>
              </a:rPr>
              <a:t>联系实际探讨幼儿园教师课程意识的构成内容。</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endParaRPr lang="zh-CN" altLang="en-US" sz="2000" b="1"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4. </a:t>
            </a:r>
            <a:r>
              <a:rPr lang="zh-CN" altLang="en-US" sz="2000" b="1" dirty="0">
                <a:latin typeface="华文中宋" panose="02010600040101010101" pitchFamily="2" charset="-122"/>
                <a:ea typeface="华文中宋" panose="02010600040101010101" pitchFamily="2" charset="-122"/>
              </a:rPr>
              <a:t>谈谈教师的课程执行包括哪些行为。</a:t>
            </a:r>
            <a:endParaRPr lang="zh-CN" altLang="en-US" dirty="0">
              <a:latin typeface="华文中宋" panose="02010600040101010101" pitchFamily="2" charset="-122"/>
              <a:ea typeface="华文中宋" panose="02010600040101010101" pitchFamily="2" charset="-122"/>
            </a:endParaRPr>
          </a:p>
        </p:txBody>
      </p:sp>
      <p:sp>
        <p:nvSpPr>
          <p:cNvPr id="4" name="文本框 3">
            <a:extLst>
              <a:ext uri="{FF2B5EF4-FFF2-40B4-BE49-F238E27FC236}">
                <a16:creationId xmlns:a16="http://schemas.microsoft.com/office/drawing/2014/main" id="{83D713CE-43CB-0CAF-3500-F108FFA181BA}"/>
              </a:ext>
            </a:extLst>
          </p:cNvPr>
          <p:cNvSpPr txBox="1"/>
          <p:nvPr/>
        </p:nvSpPr>
        <p:spPr>
          <a:xfrm>
            <a:off x="10637589" y="186613"/>
            <a:ext cx="1057470" cy="2862322"/>
          </a:xfrm>
          <a:prstGeom prst="rect">
            <a:avLst/>
          </a:prstGeom>
          <a:noFill/>
        </p:spPr>
        <p:txBody>
          <a:bodyPr wrap="square" rtlCol="0">
            <a:spAutoFit/>
          </a:bodyPr>
          <a:lstStyle/>
          <a:p>
            <a:r>
              <a:rPr lang="zh-CN" altLang="en-US" sz="6000" dirty="0">
                <a:solidFill>
                  <a:schemeClr val="bg1"/>
                </a:solidFill>
              </a:rPr>
              <a:t>思考题</a:t>
            </a:r>
          </a:p>
        </p:txBody>
      </p:sp>
    </p:spTree>
    <p:extLst>
      <p:ext uri="{BB962C8B-B14F-4D97-AF65-F5344CB8AC3E}">
        <p14:creationId xmlns:p14="http://schemas.microsoft.com/office/powerpoint/2010/main" val="31357486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42DF83-6F7D-EC42-BF5F-CDA6B1A17577}"/>
              </a:ext>
            </a:extLst>
          </p:cNvPr>
          <p:cNvSpPr>
            <a:spLocks noGrp="1"/>
          </p:cNvSpPr>
          <p:nvPr>
            <p:ph type="title"/>
          </p:nvPr>
        </p:nvSpPr>
        <p:spPr>
          <a:xfrm>
            <a:off x="848264" y="2515709"/>
            <a:ext cx="8723754" cy="1826581"/>
          </a:xfrm>
        </p:spPr>
        <p:txBody>
          <a:bodyPr>
            <a:noAutofit/>
          </a:bodyPr>
          <a:lstStyle/>
          <a:p>
            <a:r>
              <a:rPr lang="zh-CN" altLang="en-US" sz="6000" dirty="0"/>
              <a:t>第五章</a:t>
            </a:r>
            <a:br>
              <a:rPr lang="en-US" altLang="zh-CN" sz="6000" dirty="0"/>
            </a:br>
            <a:r>
              <a:rPr lang="zh-CN" altLang="en-US" sz="6000" dirty="0"/>
              <a:t>幼儿园课程实施</a:t>
            </a:r>
          </a:p>
        </p:txBody>
      </p:sp>
    </p:spTree>
    <p:extLst>
      <p:ext uri="{BB962C8B-B14F-4D97-AF65-F5344CB8AC3E}">
        <p14:creationId xmlns:p14="http://schemas.microsoft.com/office/powerpoint/2010/main" val="364340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23B5368-79DC-B62C-00E9-805611AF98DF}"/>
              </a:ext>
            </a:extLst>
          </p:cNvPr>
          <p:cNvSpPr>
            <a:spLocks noGrp="1"/>
          </p:cNvSpPr>
          <p:nvPr>
            <p:ph idx="1"/>
          </p:nvPr>
        </p:nvSpPr>
        <p:spPr>
          <a:xfrm>
            <a:off x="769903" y="2170922"/>
            <a:ext cx="8596668" cy="1502177"/>
          </a:xfrm>
        </p:spPr>
        <p:txBody>
          <a:bodyPr>
            <a:noAutofit/>
          </a:bodyPr>
          <a:lstStyle/>
          <a:p>
            <a:pPr marL="0" indent="0">
              <a:buNone/>
            </a:pPr>
            <a:r>
              <a:rPr lang="zh-CN" altLang="en-US" sz="2000" dirty="0">
                <a:latin typeface="华文中宋" panose="02010600040101010101" pitchFamily="2" charset="-122"/>
                <a:ea typeface="华文中宋" panose="02010600040101010101" pitchFamily="2" charset="-122"/>
              </a:rPr>
              <a:t>      制定好幼儿园课程目标，选择和组织好幼儿园课程内容，考虑好课程实施和课程评价后，幼儿园课程设计的工作便完成了，课程方案也应运而生。随后进行的环节就是课程方案的执行，即按照所设计的课程方案进行面对幼儿的实质性的课程实施。</a:t>
            </a:r>
          </a:p>
        </p:txBody>
      </p:sp>
    </p:spTree>
    <p:extLst>
      <p:ext uri="{BB962C8B-B14F-4D97-AF65-F5344CB8AC3E}">
        <p14:creationId xmlns:p14="http://schemas.microsoft.com/office/powerpoint/2010/main" val="1136454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51F5EBF-37CC-FE54-49F3-04A9F8FC741E}"/>
              </a:ext>
            </a:extLst>
          </p:cNvPr>
          <p:cNvSpPr>
            <a:spLocks noGrp="1"/>
          </p:cNvSpPr>
          <p:nvPr>
            <p:ph idx="1"/>
          </p:nvPr>
        </p:nvSpPr>
        <p:spPr>
          <a:xfrm>
            <a:off x="3374307" y="1493049"/>
            <a:ext cx="6431275" cy="3871899"/>
          </a:xfrm>
        </p:spPr>
        <p:txBody>
          <a:bodyPr>
            <a:noAutofit/>
          </a:bodyPr>
          <a:lstStyle/>
          <a:p>
            <a:pPr>
              <a:lnSpc>
                <a:spcPct val="250000"/>
              </a:lnSpc>
            </a:pPr>
            <a:r>
              <a:rPr lang="zh-CN" altLang="en-US" sz="2800" dirty="0"/>
              <a:t>第一节 幼儿园课程实施的含义与作用</a:t>
            </a:r>
            <a:endParaRPr lang="en-US" altLang="zh-CN" sz="2800" dirty="0"/>
          </a:p>
          <a:p>
            <a:pPr>
              <a:lnSpc>
                <a:spcPct val="250000"/>
              </a:lnSpc>
            </a:pPr>
            <a:r>
              <a:rPr lang="zh-CN" altLang="en-US" sz="2800" dirty="0"/>
              <a:t>第二节 幼儿园课程实施的取向</a:t>
            </a:r>
            <a:endParaRPr lang="en-US" altLang="zh-CN" sz="2800" dirty="0"/>
          </a:p>
          <a:p>
            <a:pPr>
              <a:lnSpc>
                <a:spcPct val="250000"/>
              </a:lnSpc>
            </a:pPr>
            <a:r>
              <a:rPr lang="zh-CN" altLang="en-US" sz="2800" dirty="0"/>
              <a:t>第三节 幼儿园课程实施的影响因素</a:t>
            </a:r>
            <a:endParaRPr lang="en-US" altLang="zh-CN" sz="2800" dirty="0"/>
          </a:p>
        </p:txBody>
      </p:sp>
      <p:sp>
        <p:nvSpPr>
          <p:cNvPr id="9" name="文本框 8">
            <a:extLst>
              <a:ext uri="{FF2B5EF4-FFF2-40B4-BE49-F238E27FC236}">
                <a16:creationId xmlns:a16="http://schemas.microsoft.com/office/drawing/2014/main" id="{7AEB27BE-B6C9-C64E-5676-1181A2F4EA38}"/>
              </a:ext>
            </a:extLst>
          </p:cNvPr>
          <p:cNvSpPr txBox="1"/>
          <p:nvPr/>
        </p:nvSpPr>
        <p:spPr>
          <a:xfrm>
            <a:off x="1305761" y="1493050"/>
            <a:ext cx="1415772" cy="3871899"/>
          </a:xfrm>
          <a:prstGeom prst="rect">
            <a:avLst/>
          </a:prstGeom>
          <a:noFill/>
        </p:spPr>
        <p:txBody>
          <a:bodyPr vert="eaVert" wrap="square" rtlCol="0">
            <a:spAutoFit/>
          </a:bodyPr>
          <a:lstStyle/>
          <a:p>
            <a:r>
              <a:rPr lang="zh-CN" altLang="en-US" sz="4000" dirty="0">
                <a:solidFill>
                  <a:schemeClr val="accent1"/>
                </a:solidFill>
                <a:latin typeface="+mj-ea"/>
                <a:ea typeface="+mj-ea"/>
              </a:rPr>
              <a:t>幼儿园课程实施</a:t>
            </a:r>
            <a:endParaRPr lang="en-US" altLang="zh-CN" sz="4000" dirty="0">
              <a:solidFill>
                <a:schemeClr val="accent1"/>
              </a:solidFill>
              <a:latin typeface="+mj-ea"/>
              <a:ea typeface="+mj-ea"/>
            </a:endParaRPr>
          </a:p>
          <a:p>
            <a:r>
              <a:rPr lang="zh-CN" altLang="en-US" sz="4000" dirty="0">
                <a:solidFill>
                  <a:schemeClr val="accent1"/>
                </a:solidFill>
                <a:latin typeface="+mj-ea"/>
                <a:ea typeface="+mj-ea"/>
              </a:rPr>
              <a:t>第五章</a:t>
            </a:r>
          </a:p>
        </p:txBody>
      </p:sp>
    </p:spTree>
    <p:extLst>
      <p:ext uri="{BB962C8B-B14F-4D97-AF65-F5344CB8AC3E}">
        <p14:creationId xmlns:p14="http://schemas.microsoft.com/office/powerpoint/2010/main" val="23569008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381F29-9989-3CE3-1D42-46D39867887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E926834-8FD9-DAF8-C6DC-1EA7BEC6688E}"/>
              </a:ext>
            </a:extLst>
          </p:cNvPr>
          <p:cNvSpPr>
            <a:spLocks noGrp="1"/>
          </p:cNvSpPr>
          <p:nvPr>
            <p:ph type="title"/>
          </p:nvPr>
        </p:nvSpPr>
        <p:spPr/>
        <p:txBody>
          <a:bodyPr/>
          <a:lstStyle/>
          <a:p>
            <a:r>
              <a:rPr lang="zh-CN" altLang="en-US" dirty="0"/>
              <a:t>第一节  幼儿园课程实施的含义与作用</a:t>
            </a:r>
          </a:p>
        </p:txBody>
      </p:sp>
      <p:sp>
        <p:nvSpPr>
          <p:cNvPr id="4" name="文本框 3">
            <a:extLst>
              <a:ext uri="{FF2B5EF4-FFF2-40B4-BE49-F238E27FC236}">
                <a16:creationId xmlns:a16="http://schemas.microsoft.com/office/drawing/2014/main" id="{437454ED-4877-859E-889E-5B352C787C42}"/>
              </a:ext>
            </a:extLst>
          </p:cNvPr>
          <p:cNvSpPr txBox="1"/>
          <p:nvPr/>
        </p:nvSpPr>
        <p:spPr>
          <a:xfrm>
            <a:off x="863946" y="1270000"/>
            <a:ext cx="7978396" cy="523220"/>
          </a:xfrm>
          <a:prstGeom prst="rect">
            <a:avLst/>
          </a:prstGeom>
          <a:noFill/>
        </p:spPr>
        <p:txBody>
          <a:bodyPr wrap="square" rtlCol="0">
            <a:spAutoFit/>
          </a:bodyPr>
          <a:lstStyle/>
          <a:p>
            <a:r>
              <a:rPr lang="zh-CN" altLang="en-US" sz="2800" dirty="0"/>
              <a:t>一、 幼儿园课程实施的含义</a:t>
            </a:r>
          </a:p>
        </p:txBody>
      </p:sp>
      <p:sp>
        <p:nvSpPr>
          <p:cNvPr id="6" name="内容占位符 5">
            <a:extLst>
              <a:ext uri="{FF2B5EF4-FFF2-40B4-BE49-F238E27FC236}">
                <a16:creationId xmlns:a16="http://schemas.microsoft.com/office/drawing/2014/main" id="{761B72A9-F389-A6D2-1AEB-BA522E941C6E}"/>
              </a:ext>
            </a:extLst>
          </p:cNvPr>
          <p:cNvSpPr>
            <a:spLocks noGrp="1"/>
          </p:cNvSpPr>
          <p:nvPr>
            <p:ph idx="1"/>
          </p:nvPr>
        </p:nvSpPr>
        <p:spPr>
          <a:xfrm>
            <a:off x="371961" y="1930400"/>
            <a:ext cx="9562454" cy="5176982"/>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课程实施作为一种重要的课程活动，在课程实践中起着重要的作用。任何一个课程方案都要经过设计、实施和评价等过程，其中实施是不可缺少的，也是决定教育质量的关键。</a:t>
            </a:r>
          </a:p>
          <a:p>
            <a:pPr marL="0" indent="0">
              <a:lnSpc>
                <a:spcPct val="150000"/>
              </a:lnSpc>
              <a:buNone/>
            </a:pPr>
            <a:r>
              <a:rPr lang="zh-CN" altLang="en-US" dirty="0">
                <a:latin typeface="华文中宋" panose="02010600040101010101" pitchFamily="2" charset="-122"/>
                <a:ea typeface="华文中宋" panose="02010600040101010101" pitchFamily="2" charset="-122"/>
              </a:rPr>
              <a:t>      幼儿园课程实施（</a:t>
            </a:r>
            <a:r>
              <a:rPr lang="en-US" altLang="zh-CN" dirty="0">
                <a:latin typeface="华文中宋" panose="02010600040101010101" pitchFamily="2" charset="-122"/>
                <a:ea typeface="华文中宋" panose="02010600040101010101" pitchFamily="2" charset="-122"/>
              </a:rPr>
              <a:t>curriculum implementation</a:t>
            </a:r>
            <a:r>
              <a:rPr lang="zh-CN" altLang="en-US" dirty="0">
                <a:latin typeface="华文中宋" panose="02010600040101010101" pitchFamily="2" charset="-122"/>
                <a:ea typeface="华文中宋" panose="02010600040101010101" pitchFamily="2" charset="-122"/>
              </a:rPr>
              <a:t>）是将幼儿园课程方案付诸实践的具体过程，它是实现预期的幼儿园课程目标的基本途径，是幼儿园课程编制过程中的核心环节和实质性阶段。</a:t>
            </a:r>
          </a:p>
          <a:p>
            <a:pPr marL="0" indent="0">
              <a:lnSpc>
                <a:spcPct val="150000"/>
              </a:lnSpc>
              <a:buNone/>
            </a:pPr>
            <a:r>
              <a:rPr lang="zh-CN" altLang="en-US" dirty="0">
                <a:latin typeface="华文中宋" panose="02010600040101010101" pitchFamily="2" charset="-122"/>
                <a:ea typeface="华文中宋" panose="02010600040101010101" pitchFamily="2" charset="-122"/>
              </a:rPr>
              <a:t>      幼儿园课程方案与课程实施之间的关系是理想与现实、预期结果与实现结果过程的关系，课程实施关注的焦点是课程方案落实过程中课程实践实际发生的变化以及影响变化的因素。根据课程的层次，幼儿园课程实施也可以呈现出不同的层次：从国家到地方，从地方到幼儿园，从幼儿园到班级。但幼儿园课程实施主要发生在课程实践及改革的第一线</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班级层面，它是通过教师专门组织的教学活动、游戏、日常生活与常规性活动、学习环境和家园合作等途径来加以实现的。</a:t>
            </a:r>
          </a:p>
        </p:txBody>
      </p:sp>
    </p:spTree>
    <p:extLst>
      <p:ext uri="{BB962C8B-B14F-4D97-AF65-F5344CB8AC3E}">
        <p14:creationId xmlns:p14="http://schemas.microsoft.com/office/powerpoint/2010/main" val="930353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061BE4-D9D0-B9D2-ABC6-36F6A1B9E096}"/>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99AF07F4-D5BA-5020-0CC7-11A227F45A31}"/>
              </a:ext>
            </a:extLst>
          </p:cNvPr>
          <p:cNvSpPr>
            <a:spLocks noGrp="1"/>
          </p:cNvSpPr>
          <p:nvPr>
            <p:ph type="title"/>
          </p:nvPr>
        </p:nvSpPr>
        <p:spPr/>
        <p:txBody>
          <a:bodyPr/>
          <a:lstStyle/>
          <a:p>
            <a:r>
              <a:rPr lang="zh-CN" altLang="en-US" dirty="0"/>
              <a:t>第一节  幼儿园课程实施的含义与作用</a:t>
            </a:r>
          </a:p>
        </p:txBody>
      </p:sp>
      <p:sp>
        <p:nvSpPr>
          <p:cNvPr id="4" name="文本框 3">
            <a:extLst>
              <a:ext uri="{FF2B5EF4-FFF2-40B4-BE49-F238E27FC236}">
                <a16:creationId xmlns:a16="http://schemas.microsoft.com/office/drawing/2014/main" id="{05CA7752-EE2B-89CB-D239-9F2084DEB08D}"/>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 幼儿园课程实施的作用</a:t>
            </a:r>
          </a:p>
        </p:txBody>
      </p:sp>
      <p:sp>
        <p:nvSpPr>
          <p:cNvPr id="6" name="内容占位符 5">
            <a:extLst>
              <a:ext uri="{FF2B5EF4-FFF2-40B4-BE49-F238E27FC236}">
                <a16:creationId xmlns:a16="http://schemas.microsoft.com/office/drawing/2014/main" id="{7346F6F5-212A-38D4-36E4-8BA7693C8F30}"/>
              </a:ext>
            </a:extLst>
          </p:cNvPr>
          <p:cNvSpPr>
            <a:spLocks noGrp="1"/>
          </p:cNvSpPr>
          <p:nvPr>
            <p:ph idx="1"/>
          </p:nvPr>
        </p:nvSpPr>
        <p:spPr>
          <a:xfrm>
            <a:off x="677334" y="2590800"/>
            <a:ext cx="9562454" cy="2765586"/>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在幼儿园课程目标的确定、课程内容的选择和组织，以及之后的课程实施、课程评价等环节中，只有课程实施真正地、直接地与幼儿发生实际的接触，对幼儿产生实际的影响。因此，幼儿园课程实施是幼儿园课程编制与发展的实质性环节，是幼儿园课程价值和目标实现的主要承担者，其质量直接影响幼儿园教育的效果和课程的质量。</a:t>
            </a:r>
          </a:p>
        </p:txBody>
      </p:sp>
    </p:spTree>
    <p:extLst>
      <p:ext uri="{BB962C8B-B14F-4D97-AF65-F5344CB8AC3E}">
        <p14:creationId xmlns:p14="http://schemas.microsoft.com/office/powerpoint/2010/main" val="416207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0F1A27-53E6-67B2-E688-70509AACB40F}"/>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9E9F68E-91FD-47C2-5F1D-DB49FE1A3F3D}"/>
              </a:ext>
            </a:extLst>
          </p:cNvPr>
          <p:cNvSpPr>
            <a:spLocks noGrp="1"/>
          </p:cNvSpPr>
          <p:nvPr>
            <p:ph type="title"/>
          </p:nvPr>
        </p:nvSpPr>
        <p:spPr/>
        <p:txBody>
          <a:bodyPr/>
          <a:lstStyle/>
          <a:p>
            <a:r>
              <a:rPr lang="zh-CN" altLang="en-US" dirty="0"/>
              <a:t>第二节  幼儿园课程实施的取向</a:t>
            </a:r>
          </a:p>
        </p:txBody>
      </p:sp>
      <p:sp>
        <p:nvSpPr>
          <p:cNvPr id="6" name="内容占位符 5">
            <a:extLst>
              <a:ext uri="{FF2B5EF4-FFF2-40B4-BE49-F238E27FC236}">
                <a16:creationId xmlns:a16="http://schemas.microsoft.com/office/drawing/2014/main" id="{DF44B562-0C3E-29D6-51FB-B1748097DEFB}"/>
              </a:ext>
            </a:extLst>
          </p:cNvPr>
          <p:cNvSpPr>
            <a:spLocks noGrp="1"/>
          </p:cNvSpPr>
          <p:nvPr>
            <p:ph idx="1"/>
          </p:nvPr>
        </p:nvSpPr>
        <p:spPr>
          <a:xfrm>
            <a:off x="677334" y="2590800"/>
            <a:ext cx="9562454" cy="2765586"/>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课程实施的取向集中表现在对课程方案与具体课程实施之关系的不同认识上。根据美国课程专家新德尔（</a:t>
            </a:r>
            <a:r>
              <a:rPr lang="en-US" altLang="zh-CN" sz="2000" dirty="0" err="1">
                <a:latin typeface="华文中宋" panose="02010600040101010101" pitchFamily="2" charset="-122"/>
                <a:ea typeface="华文中宋" panose="02010600040101010101" pitchFamily="2" charset="-122"/>
              </a:rPr>
              <a:t>J.Snyder</a:t>
            </a:r>
            <a:r>
              <a:rPr lang="zh-CN" altLang="en-US" sz="2000" dirty="0">
                <a:latin typeface="华文中宋" panose="02010600040101010101" pitchFamily="2" charset="-122"/>
                <a:ea typeface="华文中宋" panose="02010600040101010101" pitchFamily="2" charset="-122"/>
              </a:rPr>
              <a:t>）、波林（</a:t>
            </a:r>
            <a:r>
              <a:rPr lang="en-US" altLang="zh-CN" sz="2000" dirty="0" err="1">
                <a:latin typeface="华文中宋" panose="02010600040101010101" pitchFamily="2" charset="-122"/>
                <a:ea typeface="华文中宋" panose="02010600040101010101" pitchFamily="2" charset="-122"/>
              </a:rPr>
              <a:t>F.Bolin</a:t>
            </a:r>
            <a:r>
              <a:rPr lang="zh-CN" altLang="en-US" sz="2000" dirty="0">
                <a:latin typeface="华文中宋" panose="02010600040101010101" pitchFamily="2" charset="-122"/>
                <a:ea typeface="华文中宋" panose="02010600040101010101" pitchFamily="2" charset="-122"/>
              </a:rPr>
              <a:t>）和扎姆沃特（</a:t>
            </a:r>
            <a:r>
              <a:rPr lang="en-US" altLang="zh-CN" sz="2000" dirty="0">
                <a:latin typeface="华文中宋" panose="02010600040101010101" pitchFamily="2" charset="-122"/>
                <a:ea typeface="华文中宋" panose="02010600040101010101" pitchFamily="2" charset="-122"/>
              </a:rPr>
              <a:t>K. Zumwalt</a:t>
            </a:r>
            <a:r>
              <a:rPr lang="zh-CN" altLang="en-US" sz="2000" dirty="0">
                <a:latin typeface="华文中宋" panose="02010600040101010101" pitchFamily="2" charset="-122"/>
                <a:ea typeface="华文中宋" panose="02010600040101010101" pitchFamily="2" charset="-122"/>
              </a:rPr>
              <a:t>）的归纳，课程实施有</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三个基本取向，即“忠实取向”“相互适应取向”“课程创生取向”</a:t>
            </a:r>
            <a:r>
              <a:rPr lang="zh-CN" altLang="en-US" sz="2000" dirty="0">
                <a:latin typeface="华文中宋" panose="02010600040101010101" pitchFamily="2" charset="-122"/>
                <a:ea typeface="华文中宋" panose="02010600040101010101" pitchFamily="2" charset="-122"/>
              </a:rPr>
              <a:t>。班级层面的幼儿园课程实施，主要涉及的是教师的课程实践，由于教师用自己的观点和认识来理解课程方案，在课程实施过程中就有不同的实施取向。幼儿园课程实施取向也主要表现为以上三个基本取向。</a:t>
            </a:r>
          </a:p>
        </p:txBody>
      </p:sp>
    </p:spTree>
    <p:extLst>
      <p:ext uri="{BB962C8B-B14F-4D97-AF65-F5344CB8AC3E}">
        <p14:creationId xmlns:p14="http://schemas.microsoft.com/office/powerpoint/2010/main" val="15352066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8D9735-7AD9-60B4-B93F-C369D191DC1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B34EB1B-14C3-4A42-5BB4-AEB28ADB4D6C}"/>
              </a:ext>
            </a:extLst>
          </p:cNvPr>
          <p:cNvSpPr>
            <a:spLocks noGrp="1"/>
          </p:cNvSpPr>
          <p:nvPr>
            <p:ph type="title"/>
          </p:nvPr>
        </p:nvSpPr>
        <p:spPr/>
        <p:txBody>
          <a:bodyPr/>
          <a:lstStyle/>
          <a:p>
            <a:r>
              <a:rPr lang="zh-CN" altLang="en-US" dirty="0"/>
              <a:t>第二节  幼儿园课程实施的取向</a:t>
            </a:r>
          </a:p>
        </p:txBody>
      </p:sp>
      <p:grpSp>
        <p:nvGrpSpPr>
          <p:cNvPr id="7" name="组合 6">
            <a:extLst>
              <a:ext uri="{FF2B5EF4-FFF2-40B4-BE49-F238E27FC236}">
                <a16:creationId xmlns:a16="http://schemas.microsoft.com/office/drawing/2014/main" id="{48E6303E-7398-533E-92BD-EE19E86835FB}"/>
              </a:ext>
            </a:extLst>
          </p:cNvPr>
          <p:cNvGrpSpPr>
            <a:grpSpLocks noChangeAspect="1"/>
          </p:cNvGrpSpPr>
          <p:nvPr>
            <p:custDataLst>
              <p:tags r:id="rId1"/>
            </p:custDataLst>
          </p:nvPr>
        </p:nvGrpSpPr>
        <p:grpSpPr>
          <a:xfrm>
            <a:off x="677336" y="1530649"/>
            <a:ext cx="8605272" cy="4826613"/>
            <a:chOff x="958363" y="1723288"/>
            <a:chExt cx="5037618" cy="4826613"/>
          </a:xfrm>
        </p:grpSpPr>
        <p:grpSp>
          <p:nvGrpSpPr>
            <p:cNvPr id="8" name="组合 7">
              <a:extLst>
                <a:ext uri="{FF2B5EF4-FFF2-40B4-BE49-F238E27FC236}">
                  <a16:creationId xmlns:a16="http://schemas.microsoft.com/office/drawing/2014/main" id="{366D3261-0371-4518-28F0-47FE38B4427A}"/>
                </a:ext>
              </a:extLst>
            </p:cNvPr>
            <p:cNvGrpSpPr/>
            <p:nvPr/>
          </p:nvGrpSpPr>
          <p:grpSpPr>
            <a:xfrm>
              <a:off x="958363" y="1723288"/>
              <a:ext cx="1550134" cy="4826613"/>
              <a:chOff x="958363" y="1723288"/>
              <a:chExt cx="1550134" cy="4826613"/>
            </a:xfrm>
          </p:grpSpPr>
          <p:sp>
            <p:nvSpPr>
              <p:cNvPr id="21" name="1">
                <a:extLst>
                  <a:ext uri="{FF2B5EF4-FFF2-40B4-BE49-F238E27FC236}">
                    <a16:creationId xmlns:a16="http://schemas.microsoft.com/office/drawing/2014/main" id="{B244FB57-A9AB-360C-7D35-AD21DFE67489}"/>
                  </a:ext>
                </a:extLst>
              </p:cNvPr>
              <p:cNvSpPr/>
              <p:nvPr>
                <p:custDataLst>
                  <p:tags r:id="rId8"/>
                </p:custDataLst>
              </p:nvPr>
            </p:nvSpPr>
            <p:spPr>
              <a:xfrm>
                <a:off x="958363" y="2510591"/>
                <a:ext cx="1543862" cy="4039310"/>
              </a:xfrm>
              <a:prstGeom prst="roundRect">
                <a:avLst>
                  <a:gd name="adj" fmla="val 0"/>
                </a:avLst>
              </a:prstGeom>
              <a:solidFill>
                <a:schemeClr val="tx1">
                  <a:lumMod val="25000"/>
                  <a:lumOff val="75000"/>
                  <a:alpha val="2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a:solidFill>
                    <a:schemeClr val="bg1"/>
                  </a:solidFill>
                  <a:latin typeface="+mn-ea"/>
                </a:endParaRPr>
              </a:p>
            </p:txBody>
          </p:sp>
          <p:sp>
            <p:nvSpPr>
              <p:cNvPr id="22" name="Title-1">
                <a:extLst>
                  <a:ext uri="{FF2B5EF4-FFF2-40B4-BE49-F238E27FC236}">
                    <a16:creationId xmlns:a16="http://schemas.microsoft.com/office/drawing/2014/main" id="{1E875349-3C6D-27D6-FE0A-FE70C2D01C27}"/>
                  </a:ext>
                </a:extLst>
              </p:cNvPr>
              <p:cNvSpPr/>
              <p:nvPr>
                <p:custDataLst>
                  <p:tags r:id="rId9"/>
                </p:custDataLst>
              </p:nvPr>
            </p:nvSpPr>
            <p:spPr>
              <a:xfrm>
                <a:off x="958363" y="1723288"/>
                <a:ext cx="1543862" cy="646331"/>
              </a:xfrm>
              <a:prstGeom prst="roundRect">
                <a:avLst>
                  <a:gd name="adj" fmla="val 0"/>
                </a:avLst>
              </a:prstGeom>
              <a:solidFill>
                <a:schemeClr val="accent1"/>
              </a:solidFill>
              <a:ln w="12700" cap="rnd">
                <a:noFill/>
                <a:prstDash val="solid"/>
                <a:round/>
                <a:headEnd/>
                <a:tailEnd/>
              </a:ln>
              <a:effectLst>
                <a:outerShdw blurRad="254000" dist="127000" algn="ctr"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r>
                  <a:rPr lang="zh-CN" altLang="en-US" b="1" dirty="0">
                    <a:solidFill>
                      <a:schemeClr val="bg1"/>
                    </a:solidFill>
                    <a:latin typeface="+mn-ea"/>
                  </a:rPr>
                  <a:t>一、 幼儿园课程实施的忠实取向</a:t>
                </a:r>
              </a:p>
            </p:txBody>
          </p:sp>
          <p:sp>
            <p:nvSpPr>
              <p:cNvPr id="23" name="Body-1">
                <a:extLst>
                  <a:ext uri="{FF2B5EF4-FFF2-40B4-BE49-F238E27FC236}">
                    <a16:creationId xmlns:a16="http://schemas.microsoft.com/office/drawing/2014/main" id="{0C081782-CFE4-48B7-4155-C32A0622B067}"/>
                  </a:ext>
                </a:extLst>
              </p:cNvPr>
              <p:cNvSpPr/>
              <p:nvPr>
                <p:custDataLst>
                  <p:tags r:id="rId10"/>
                </p:custDataLst>
              </p:nvPr>
            </p:nvSpPr>
            <p:spPr>
              <a:xfrm flipH="1">
                <a:off x="964634" y="2535089"/>
                <a:ext cx="1543863" cy="3153171"/>
              </a:xfrm>
              <a:prstGeom prst="rect">
                <a:avLst/>
              </a:prstGeom>
              <a:ln>
                <a:noFill/>
              </a:ln>
            </p:spPr>
            <p:txBody>
              <a:bodyPr wrap="square" lIns="91440" tIns="45720" rIns="91440" bIns="45720" anchor="t">
                <a:spAutoFit/>
              </a:bodyPr>
              <a:lstStyle/>
              <a:p>
                <a:pPr>
                  <a:lnSpc>
                    <a:spcPct val="130000"/>
                  </a:lnSpc>
                </a:pPr>
                <a:r>
                  <a:rPr lang="zh-CN" altLang="en-US" sz="1400" dirty="0">
                    <a:latin typeface="+mn-ea"/>
                  </a:rPr>
                  <a:t>        幼儿园课程实施的忠实取向（</a:t>
                </a:r>
                <a:r>
                  <a:rPr lang="en-US" altLang="zh-CN" sz="1400" dirty="0">
                    <a:latin typeface="+mn-ea"/>
                  </a:rPr>
                  <a:t>fidelity orientation</a:t>
                </a:r>
                <a:r>
                  <a:rPr lang="zh-CN" altLang="en-US" sz="1400" dirty="0">
                    <a:latin typeface="+mn-ea"/>
                  </a:rPr>
                  <a:t>）认为，课程实施过程即是忠实地执行课程方案的过程。不管课程方案由谁制定，其探究的基本问题都是考量课程实施实现预定课程方案的程度以及确定影响实现程度的基本因素。衡量幼儿园课程实施成功与否的基本标准就是课程实施过程实现预先制定的课程方案的程度。</a:t>
                </a:r>
              </a:p>
            </p:txBody>
          </p:sp>
        </p:grpSp>
        <p:grpSp>
          <p:nvGrpSpPr>
            <p:cNvPr id="9" name="组合 8">
              <a:extLst>
                <a:ext uri="{FF2B5EF4-FFF2-40B4-BE49-F238E27FC236}">
                  <a16:creationId xmlns:a16="http://schemas.microsoft.com/office/drawing/2014/main" id="{18D1E1DB-4136-17A9-A496-1C921CD13692}"/>
                </a:ext>
              </a:extLst>
            </p:cNvPr>
            <p:cNvGrpSpPr/>
            <p:nvPr/>
          </p:nvGrpSpPr>
          <p:grpSpPr>
            <a:xfrm>
              <a:off x="2702105" y="1723288"/>
              <a:ext cx="1550135" cy="4826611"/>
              <a:chOff x="2702105" y="1723288"/>
              <a:chExt cx="1550135" cy="4826611"/>
            </a:xfrm>
          </p:grpSpPr>
          <p:sp>
            <p:nvSpPr>
              <p:cNvPr id="16" name="2">
                <a:extLst>
                  <a:ext uri="{FF2B5EF4-FFF2-40B4-BE49-F238E27FC236}">
                    <a16:creationId xmlns:a16="http://schemas.microsoft.com/office/drawing/2014/main" id="{2274EE07-5FA3-0958-E1D0-3CDC7E41D68E}"/>
                  </a:ext>
                </a:extLst>
              </p:cNvPr>
              <p:cNvSpPr/>
              <p:nvPr>
                <p:custDataLst>
                  <p:tags r:id="rId5"/>
                </p:custDataLst>
              </p:nvPr>
            </p:nvSpPr>
            <p:spPr>
              <a:xfrm>
                <a:off x="2702105" y="2510590"/>
                <a:ext cx="1543862" cy="4039309"/>
              </a:xfrm>
              <a:prstGeom prst="roundRect">
                <a:avLst>
                  <a:gd name="adj" fmla="val 0"/>
                </a:avLst>
              </a:prstGeom>
              <a:solidFill>
                <a:schemeClr val="tx1">
                  <a:lumMod val="25000"/>
                  <a:lumOff val="75000"/>
                  <a:alpha val="2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a:solidFill>
                    <a:schemeClr val="bg1"/>
                  </a:solidFill>
                  <a:latin typeface="+mn-ea"/>
                </a:endParaRPr>
              </a:p>
            </p:txBody>
          </p:sp>
          <p:sp>
            <p:nvSpPr>
              <p:cNvPr id="17" name="Title-2">
                <a:extLst>
                  <a:ext uri="{FF2B5EF4-FFF2-40B4-BE49-F238E27FC236}">
                    <a16:creationId xmlns:a16="http://schemas.microsoft.com/office/drawing/2014/main" id="{297C2C4A-7F0A-073F-90A3-28571F8CF7B5}"/>
                  </a:ext>
                </a:extLst>
              </p:cNvPr>
              <p:cNvSpPr/>
              <p:nvPr>
                <p:custDataLst>
                  <p:tags r:id="rId6"/>
                </p:custDataLst>
              </p:nvPr>
            </p:nvSpPr>
            <p:spPr>
              <a:xfrm>
                <a:off x="2702105" y="1723288"/>
                <a:ext cx="1543862" cy="646331"/>
              </a:xfrm>
              <a:prstGeom prst="roundRect">
                <a:avLst>
                  <a:gd name="adj" fmla="val 0"/>
                </a:avLst>
              </a:prstGeom>
              <a:solidFill>
                <a:schemeClr val="accent2"/>
              </a:solidFill>
              <a:ln w="12700" cap="rnd">
                <a:noFill/>
                <a:prstDash val="solid"/>
                <a:round/>
                <a:headEnd/>
                <a:tailEnd/>
              </a:ln>
              <a:effectLst>
                <a:outerShdw blurRad="254000" dist="127000" algn="ctr" rotWithShape="0">
                  <a:schemeClr val="accent2">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r>
                  <a:rPr lang="zh-CN" altLang="en-US" b="1" dirty="0">
                    <a:solidFill>
                      <a:schemeClr val="bg1"/>
                    </a:solidFill>
                    <a:latin typeface="+mn-ea"/>
                  </a:rPr>
                  <a:t>二、 幼儿园课程实施的相互适应取向</a:t>
                </a:r>
              </a:p>
            </p:txBody>
          </p:sp>
          <p:sp>
            <p:nvSpPr>
              <p:cNvPr id="18" name="Body-2">
                <a:extLst>
                  <a:ext uri="{FF2B5EF4-FFF2-40B4-BE49-F238E27FC236}">
                    <a16:creationId xmlns:a16="http://schemas.microsoft.com/office/drawing/2014/main" id="{7AC5BBAF-25C1-29E6-9409-583171110952}"/>
                  </a:ext>
                </a:extLst>
              </p:cNvPr>
              <p:cNvSpPr/>
              <p:nvPr>
                <p:custDataLst>
                  <p:tags r:id="rId7"/>
                </p:custDataLst>
              </p:nvPr>
            </p:nvSpPr>
            <p:spPr>
              <a:xfrm flipH="1">
                <a:off x="2708377" y="2510101"/>
                <a:ext cx="1543863" cy="3993401"/>
              </a:xfrm>
              <a:prstGeom prst="rect">
                <a:avLst/>
              </a:prstGeom>
              <a:ln>
                <a:noFill/>
              </a:ln>
            </p:spPr>
            <p:txBody>
              <a:bodyPr wrap="square" lIns="91440" tIns="45720" rIns="91440" bIns="45720" anchor="t">
                <a:spAutoFit/>
              </a:bodyPr>
              <a:lstStyle/>
              <a:p>
                <a:pPr>
                  <a:lnSpc>
                    <a:spcPct val="130000"/>
                  </a:lnSpc>
                </a:pPr>
                <a:r>
                  <a:rPr lang="zh-CN" altLang="en-US" sz="1400" dirty="0">
                    <a:latin typeface="+mn-ea"/>
                  </a:rPr>
                  <a:t>        幼儿园课程实施的相互适应取向（</a:t>
                </a:r>
                <a:r>
                  <a:rPr lang="en-US" altLang="zh-CN" sz="1400" dirty="0">
                    <a:latin typeface="+mn-ea"/>
                  </a:rPr>
                  <a:t>mutual adaptation orientation</a:t>
                </a:r>
                <a:r>
                  <a:rPr lang="zh-CN" altLang="en-US" sz="1400" dirty="0">
                    <a:latin typeface="+mn-ea"/>
                  </a:rPr>
                  <a:t>）认为，课程实施是课程方案与班级实践情境在课程目标、内容与结构、组织模式等方面相互调整、改变和协调的过程。相互适应取向认为，幼儿园课程的来源是广泛的，包括社会、知识和幼儿等方面，课程专家和行政人员所设计的课程内容固然重要，实践者（教师）基于教育情境所开发与创造的课程内容和经验也同样不可忽视。</a:t>
                </a:r>
              </a:p>
            </p:txBody>
          </p:sp>
        </p:grpSp>
        <p:grpSp>
          <p:nvGrpSpPr>
            <p:cNvPr id="10" name="组合 9">
              <a:extLst>
                <a:ext uri="{FF2B5EF4-FFF2-40B4-BE49-F238E27FC236}">
                  <a16:creationId xmlns:a16="http://schemas.microsoft.com/office/drawing/2014/main" id="{E0A748ED-88EB-0CBC-0933-AED94ED42451}"/>
                </a:ext>
              </a:extLst>
            </p:cNvPr>
            <p:cNvGrpSpPr/>
            <p:nvPr/>
          </p:nvGrpSpPr>
          <p:grpSpPr>
            <a:xfrm>
              <a:off x="4447081" y="1723288"/>
              <a:ext cx="1548900" cy="4826611"/>
              <a:chOff x="4447081" y="1723288"/>
              <a:chExt cx="1548900" cy="4826611"/>
            </a:xfrm>
          </p:grpSpPr>
          <p:sp>
            <p:nvSpPr>
              <p:cNvPr id="11" name="3">
                <a:extLst>
                  <a:ext uri="{FF2B5EF4-FFF2-40B4-BE49-F238E27FC236}">
                    <a16:creationId xmlns:a16="http://schemas.microsoft.com/office/drawing/2014/main" id="{5B43A279-B936-FFDF-D71C-C0DBB768A6A2}"/>
                  </a:ext>
                </a:extLst>
              </p:cNvPr>
              <p:cNvSpPr/>
              <p:nvPr>
                <p:custDataLst>
                  <p:tags r:id="rId2"/>
                </p:custDataLst>
              </p:nvPr>
            </p:nvSpPr>
            <p:spPr>
              <a:xfrm>
                <a:off x="4447081" y="2510590"/>
                <a:ext cx="1543862" cy="4039309"/>
              </a:xfrm>
              <a:prstGeom prst="roundRect">
                <a:avLst>
                  <a:gd name="adj" fmla="val 0"/>
                </a:avLst>
              </a:prstGeom>
              <a:solidFill>
                <a:schemeClr val="tx1">
                  <a:lumMod val="25000"/>
                  <a:lumOff val="75000"/>
                  <a:alpha val="2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latin typeface="+mn-ea"/>
                </a:endParaRPr>
              </a:p>
            </p:txBody>
          </p:sp>
          <p:sp>
            <p:nvSpPr>
              <p:cNvPr id="12" name="Title-3">
                <a:extLst>
                  <a:ext uri="{FF2B5EF4-FFF2-40B4-BE49-F238E27FC236}">
                    <a16:creationId xmlns:a16="http://schemas.microsoft.com/office/drawing/2014/main" id="{A1D5384A-CA9F-35E2-3DB6-C7142268D0C1}"/>
                  </a:ext>
                </a:extLst>
              </p:cNvPr>
              <p:cNvSpPr/>
              <p:nvPr>
                <p:custDataLst>
                  <p:tags r:id="rId3"/>
                </p:custDataLst>
              </p:nvPr>
            </p:nvSpPr>
            <p:spPr>
              <a:xfrm>
                <a:off x="4447081" y="1723288"/>
                <a:ext cx="1543862" cy="646331"/>
              </a:xfrm>
              <a:prstGeom prst="roundRect">
                <a:avLst>
                  <a:gd name="adj" fmla="val 0"/>
                </a:avLst>
              </a:prstGeom>
              <a:solidFill>
                <a:schemeClr val="accent3"/>
              </a:solidFill>
              <a:ln w="12700" cap="rnd">
                <a:noFill/>
                <a:prstDash val="solid"/>
                <a:round/>
                <a:headEnd/>
                <a:tailE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r>
                  <a:rPr lang="zh-CN" altLang="en-US" b="1" dirty="0">
                    <a:solidFill>
                      <a:schemeClr val="bg1"/>
                    </a:solidFill>
                    <a:latin typeface="+mn-ea"/>
                  </a:rPr>
                  <a:t>三、 幼儿园课程实施的创生取向</a:t>
                </a:r>
              </a:p>
            </p:txBody>
          </p:sp>
          <p:sp>
            <p:nvSpPr>
              <p:cNvPr id="13" name="Body-3">
                <a:extLst>
                  <a:ext uri="{FF2B5EF4-FFF2-40B4-BE49-F238E27FC236}">
                    <a16:creationId xmlns:a16="http://schemas.microsoft.com/office/drawing/2014/main" id="{A0720383-B82B-CB36-D724-7D4EBACBA65A}"/>
                  </a:ext>
                </a:extLst>
              </p:cNvPr>
              <p:cNvSpPr/>
              <p:nvPr>
                <p:custDataLst>
                  <p:tags r:id="rId4"/>
                </p:custDataLst>
              </p:nvPr>
            </p:nvSpPr>
            <p:spPr>
              <a:xfrm flipH="1">
                <a:off x="4452118" y="2513672"/>
                <a:ext cx="1543863" cy="3713324"/>
              </a:xfrm>
              <a:prstGeom prst="rect">
                <a:avLst/>
              </a:prstGeom>
              <a:ln>
                <a:noFill/>
              </a:ln>
            </p:spPr>
            <p:txBody>
              <a:bodyPr wrap="square" lIns="91440" tIns="45720" rIns="91440" bIns="45720" anchor="t">
                <a:spAutoFit/>
              </a:bodyPr>
              <a:lstStyle/>
              <a:p>
                <a:pPr>
                  <a:lnSpc>
                    <a:spcPct val="130000"/>
                  </a:lnSpc>
                </a:pPr>
                <a:r>
                  <a:rPr lang="zh-CN" altLang="en-US" sz="1400" dirty="0">
                    <a:latin typeface="+mn-ea"/>
                  </a:rPr>
                  <a:t>        幼儿园课程实施的创生取向（</a:t>
                </a:r>
                <a:r>
                  <a:rPr lang="en-US" altLang="zh-CN" sz="1400" dirty="0">
                    <a:latin typeface="+mn-ea"/>
                  </a:rPr>
                  <a:t>curriculum enactment orientation</a:t>
                </a:r>
                <a:r>
                  <a:rPr lang="zh-CN" altLang="en-US" sz="1400" dirty="0">
                    <a:latin typeface="+mn-ea"/>
                  </a:rPr>
                  <a:t>，又称课程创生观）是课程实施中的新生取向。这种取向认为，真正对幼儿发展有价值的幼儿园课程是教师、幼儿与教育情境互动而共同创造的经验，课程实施本质上是在具体教育情境中创生（</a:t>
                </a:r>
                <a:r>
                  <a:rPr lang="en-US" altLang="zh-CN" sz="1400" dirty="0">
                    <a:latin typeface="+mn-ea"/>
                  </a:rPr>
                  <a:t>enact</a:t>
                </a:r>
                <a:r>
                  <a:rPr lang="zh-CN" altLang="en-US" sz="1400" dirty="0">
                    <a:latin typeface="+mn-ea"/>
                  </a:rPr>
                  <a:t>）新的学习经验的过程，既有的课程方案只是教师在创生过程中进行选择决策时借助的工具而已。</a:t>
                </a:r>
              </a:p>
            </p:txBody>
          </p:sp>
        </p:grpSp>
      </p:grpSp>
    </p:spTree>
    <p:extLst>
      <p:ext uri="{BB962C8B-B14F-4D97-AF65-F5344CB8AC3E}">
        <p14:creationId xmlns:p14="http://schemas.microsoft.com/office/powerpoint/2010/main" val="26850457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95935B-5920-B9D5-4843-84750FFC1BF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0214313D-6177-246D-03A6-C3BCF77AF4EA}"/>
              </a:ext>
            </a:extLst>
          </p:cNvPr>
          <p:cNvSpPr>
            <a:spLocks noGrp="1"/>
          </p:cNvSpPr>
          <p:nvPr>
            <p:ph type="title"/>
          </p:nvPr>
        </p:nvSpPr>
        <p:spPr/>
        <p:txBody>
          <a:bodyPr/>
          <a:lstStyle/>
          <a:p>
            <a:r>
              <a:rPr lang="zh-CN" altLang="en-US" dirty="0"/>
              <a:t>第三节  幼儿园课程实施的影响因素</a:t>
            </a:r>
          </a:p>
        </p:txBody>
      </p:sp>
      <p:sp>
        <p:nvSpPr>
          <p:cNvPr id="6" name="内容占位符 5">
            <a:extLst>
              <a:ext uri="{FF2B5EF4-FFF2-40B4-BE49-F238E27FC236}">
                <a16:creationId xmlns:a16="http://schemas.microsoft.com/office/drawing/2014/main" id="{EF5B2B1A-00E3-9342-C57B-167BC40F620C}"/>
              </a:ext>
            </a:extLst>
          </p:cNvPr>
          <p:cNvSpPr>
            <a:spLocks noGrp="1"/>
          </p:cNvSpPr>
          <p:nvPr>
            <p:ph idx="1"/>
          </p:nvPr>
        </p:nvSpPr>
        <p:spPr>
          <a:xfrm>
            <a:off x="677334" y="2590800"/>
            <a:ext cx="9562454" cy="2765586"/>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实施的主阵地在幼儿园，执行主角是幼儿园教师。从每一所幼儿园的课程方案到班级教师的课程实施，是从文本到实践，把“写”的内容在教师的心里转化为教育行为，但现实中这两者之间仍存在不小的距离。这是因为幼儿园课程实施不只是教师简单执行课程方案的过程，更是一个动态的过程，遇到的情况具体复杂。幼儿园课程论中对课程实施的研究，不只是探讨课程方案的落实程度，更要关注其影响因素，而影响幼儿园课程实施的因素是错综复杂的。</a:t>
            </a:r>
          </a:p>
        </p:txBody>
      </p:sp>
    </p:spTree>
    <p:extLst>
      <p:ext uri="{BB962C8B-B14F-4D97-AF65-F5344CB8AC3E}">
        <p14:creationId xmlns:p14="http://schemas.microsoft.com/office/powerpoint/2010/main" val="199727191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ATA_TYPE" val="OfficePlusSmartComponent"/>
  <p:tag name="OP_SCP_TAG_VERSION" val="1.0"/>
  <p:tag name="OP_SCP_CHANGE_COLOR" val="N"/>
  <p:tag name="OP_SCP_COMPONENT_TYPE" val="Relation"/>
  <p:tag name="OP_SCP_CONTENT_ID" val="MatlComponentContent-53"/>
  <p:tag name="OP_SCP_COMPONENT_INFO" val="{&quot;title&quot;:&quot;渐变阴影3项列表PPT组件&quot;,&quot;description&quot;:&quot;渐变阴影3项列表PPT组件&quot;,&quot;keywords&quot;:[&quot;渐变&quot;,&quot;阴影&quot;,&quot;3项&quot;,&quot;列表&quot;,&quot;PPT组件&quot;],&quot;labels&quot;:[]}"/>
  <p:tag name="OP_SCP_GROUP_ID" val="e6a0d15a-4667-9758-12fc-4fce2551075f"/>
  <p:tag name="OP_SCP_ITEM_COUNT" val="3"/>
</p:tagLst>
</file>

<file path=ppt/tags/tag10.xml><?xml version="1.0" encoding="utf-8"?>
<p:tagLst xmlns:a="http://schemas.openxmlformats.org/drawingml/2006/main" xmlns:r="http://schemas.openxmlformats.org/officeDocument/2006/relationships" xmlns:p="http://schemas.openxmlformats.org/presentationml/2006/main">
  <p:tag name="OP_SCP_SHAPE_TYPE" val="Body"/>
  <p:tag name="OP_SCP_ITEM_INDEX" val="1"/>
  <p:tag name="OP_SCP_DEFAULT_TEXT" val="单击此处添加文本，单击此处添加文本，单击此处添加文本。"/>
</p:tagLst>
</file>

<file path=ppt/tags/tag11.xml><?xml version="1.0" encoding="utf-8"?>
<p:tagLst xmlns:a="http://schemas.openxmlformats.org/drawingml/2006/main" xmlns:r="http://schemas.openxmlformats.org/officeDocument/2006/relationships" xmlns:p="http://schemas.openxmlformats.org/presentationml/2006/main">
  <p:tag name="DATA_TYPE" val="OfficePlusSmartComponent"/>
  <p:tag name="OP_SCP_TAG_VERSION" val="1.0"/>
  <p:tag name="OP_SCP_CHANGE_COLOR" val="N"/>
  <p:tag name="OP_SCP_COMPONENT_TYPE" val="Relation"/>
  <p:tag name="OP_SCP_CONTENT_ID" val="MatlComponentContent-223"/>
  <p:tag name="OP_SCP_COMPONENT_INFO" val="{&quot;title&quot;:&quot;渐变阴影4项纯文本PPT组件&quot;,&quot;description&quot;:&quot;渐变阴影4项纯文本PPT组件&quot;,&quot;keywords&quot;:[&quot;渐变&quot;,&quot;阴影&quot;,&quot;4项&quot;,&quot;纯文本&quot;,&quot;PPT组件&quot;],&quot;labels&quot;:[]}"/>
  <p:tag name="OP_SCP_GROUP_ID" val="c5922c2f-7b94-7649-1f48-982307193acd"/>
  <p:tag name="OP_SCP_ITEM_COUNT" val="4"/>
</p:tagLst>
</file>

<file path=ppt/tags/tag12.xml><?xml version="1.0" encoding="utf-8"?>
<p:tagLst xmlns:a="http://schemas.openxmlformats.org/drawingml/2006/main" xmlns:r="http://schemas.openxmlformats.org/officeDocument/2006/relationships" xmlns:p="http://schemas.openxmlformats.org/presentationml/2006/main">
  <p:tag name="OP_SCP_SHAPE_TYPE" val="Title"/>
  <p:tag name="OP_SCP_ITEM_INDEX" val="4"/>
  <p:tag name="OP_SCP_DEFAULT_TEXT" val="添加标题"/>
</p:tagLst>
</file>

<file path=ppt/tags/tag13.xml><?xml version="1.0" encoding="utf-8"?>
<p:tagLst xmlns:a="http://schemas.openxmlformats.org/drawingml/2006/main" xmlns:r="http://schemas.openxmlformats.org/officeDocument/2006/relationships" xmlns:p="http://schemas.openxmlformats.org/presentationml/2006/main">
  <p:tag name="OP_SCP_SHAPE_TYPE" val="Body"/>
  <p:tag name="OP_SCP_ITEM_INDEX" val="4"/>
  <p:tag name="OP_SCP_DEFAULT_TEXT" val="单击此处添加文本，单击此处添加文本，单击此处添加文本，单击此处添加文本。"/>
</p:tagLst>
</file>

<file path=ppt/tags/tag14.xml><?xml version="1.0" encoding="utf-8"?>
<p:tagLst xmlns:a="http://schemas.openxmlformats.org/drawingml/2006/main" xmlns:r="http://schemas.openxmlformats.org/officeDocument/2006/relationships" xmlns:p="http://schemas.openxmlformats.org/presentationml/2006/main">
  <p:tag name="OP_SCP_SHAPE_TYPE" val="Index"/>
  <p:tag name="OP_SCP_ITEM_INDEX" val="4"/>
  <p:tag name="OP_SCP_DEFAULT_TEXT" val="04"/>
</p:tagLst>
</file>

<file path=ppt/tags/tag15.xml><?xml version="1.0" encoding="utf-8"?>
<p:tagLst xmlns:a="http://schemas.openxmlformats.org/drawingml/2006/main" xmlns:r="http://schemas.openxmlformats.org/officeDocument/2006/relationships" xmlns:p="http://schemas.openxmlformats.org/presentationml/2006/main">
  <p:tag name="OP_SCP_SHAPE_TYPE" val="Title"/>
  <p:tag name="OP_SCP_ITEM_INDEX" val="3"/>
  <p:tag name="OP_SCP_DEFAULT_TEXT" val="添加标题"/>
</p:tagLst>
</file>

<file path=ppt/tags/tag16.xml><?xml version="1.0" encoding="utf-8"?>
<p:tagLst xmlns:a="http://schemas.openxmlformats.org/drawingml/2006/main" xmlns:r="http://schemas.openxmlformats.org/officeDocument/2006/relationships" xmlns:p="http://schemas.openxmlformats.org/presentationml/2006/main">
  <p:tag name="OP_SCP_SHAPE_TYPE" val="Index"/>
  <p:tag name="OP_SCP_ITEM_INDEX" val="3"/>
  <p:tag name="OP_SCP_DEFAULT_TEXT" val="03"/>
</p:tagLst>
</file>

<file path=ppt/tags/tag17.xml><?xml version="1.0" encoding="utf-8"?>
<p:tagLst xmlns:a="http://schemas.openxmlformats.org/drawingml/2006/main" xmlns:r="http://schemas.openxmlformats.org/officeDocument/2006/relationships" xmlns:p="http://schemas.openxmlformats.org/presentationml/2006/main">
  <p:tag name="OP_SCP_SHAPE_TYPE" val="Body"/>
  <p:tag name="OP_SCP_ITEM_INDEX" val="3"/>
  <p:tag name="OP_SCP_DEFAULT_TEXT" val="单击此处添加文本，单击此处添加文本，单击此处添加文本，单击此处添加文本。"/>
</p:tagLst>
</file>

<file path=ppt/tags/tag18.xml><?xml version="1.0" encoding="utf-8"?>
<p:tagLst xmlns:a="http://schemas.openxmlformats.org/drawingml/2006/main" xmlns:r="http://schemas.openxmlformats.org/officeDocument/2006/relationships" xmlns:p="http://schemas.openxmlformats.org/presentationml/2006/main">
  <p:tag name="OP_SCP_SHAPE_TYPE" val="Title"/>
  <p:tag name="OP_SCP_ITEM_INDEX" val="2"/>
  <p:tag name="OP_SCP_DEFAULT_TEXT" val="添加标题"/>
</p:tagLst>
</file>

<file path=ppt/tags/tag19.xml><?xml version="1.0" encoding="utf-8"?>
<p:tagLst xmlns:a="http://schemas.openxmlformats.org/drawingml/2006/main" xmlns:r="http://schemas.openxmlformats.org/officeDocument/2006/relationships" xmlns:p="http://schemas.openxmlformats.org/presentationml/2006/main">
  <p:tag name="OP_SCP_SHAPE_TYPE" val="Body"/>
  <p:tag name="OP_SCP_ITEM_INDEX" val="2"/>
  <p:tag name="OP_SCP_DEFAULT_TEXT" val="单击此处添加文本，单击此处添加文本，单击此处添加文本，单击此处添加文本。"/>
</p:tagLst>
</file>

<file path=ppt/tags/tag2.xml><?xml version="1.0" encoding="utf-8"?>
<p:tagLst xmlns:a="http://schemas.openxmlformats.org/drawingml/2006/main" xmlns:r="http://schemas.openxmlformats.org/officeDocument/2006/relationships" xmlns:p="http://schemas.openxmlformats.org/presentationml/2006/main">
  <p:tag name="OP_SCP_ITEM_INDEX" val="3"/>
</p:tagLst>
</file>

<file path=ppt/tags/tag20.xml><?xml version="1.0" encoding="utf-8"?>
<p:tagLst xmlns:a="http://schemas.openxmlformats.org/drawingml/2006/main" xmlns:r="http://schemas.openxmlformats.org/officeDocument/2006/relationships" xmlns:p="http://schemas.openxmlformats.org/presentationml/2006/main">
  <p:tag name="OP_SCP_SHAPE_TYPE" val="Index"/>
  <p:tag name="OP_SCP_ITEM_INDEX" val="2"/>
  <p:tag name="OP_SCP_DEFAULT_TEXT" val="02"/>
</p:tagLst>
</file>

<file path=ppt/tags/tag21.xml><?xml version="1.0" encoding="utf-8"?>
<p:tagLst xmlns:a="http://schemas.openxmlformats.org/drawingml/2006/main" xmlns:r="http://schemas.openxmlformats.org/officeDocument/2006/relationships" xmlns:p="http://schemas.openxmlformats.org/presentationml/2006/main">
  <p:tag name="OP_SCP_SHAPE_TYPE" val="Title"/>
  <p:tag name="OP_SCP_ITEM_INDEX" val="1"/>
  <p:tag name="OP_SCP_DEFAULT_TEXT" val="添加标题"/>
</p:tagLst>
</file>

<file path=ppt/tags/tag22.xml><?xml version="1.0" encoding="utf-8"?>
<p:tagLst xmlns:a="http://schemas.openxmlformats.org/drawingml/2006/main" xmlns:r="http://schemas.openxmlformats.org/officeDocument/2006/relationships" xmlns:p="http://schemas.openxmlformats.org/presentationml/2006/main">
  <p:tag name="OP_SCP_SHAPE_TYPE" val="Index"/>
  <p:tag name="OP_SCP_ITEM_INDEX" val="1"/>
  <p:tag name="OP_SCP_DEFAULT_TEXT" val="01"/>
</p:tagLst>
</file>

<file path=ppt/tags/tag23.xml><?xml version="1.0" encoding="utf-8"?>
<p:tagLst xmlns:a="http://schemas.openxmlformats.org/drawingml/2006/main" xmlns:r="http://schemas.openxmlformats.org/officeDocument/2006/relationships" xmlns:p="http://schemas.openxmlformats.org/presentationml/2006/main">
  <p:tag name="OP_SCP_SHAPE_TYPE" val="Body"/>
  <p:tag name="OP_SCP_ITEM_INDEX" val="1"/>
  <p:tag name="OP_SCP_DEFAULT_TEXT" val="单击此处添加文本，单击此处添加文本，单击此处添加文本，单击此处添加文本。"/>
</p:tagLst>
</file>

<file path=ppt/tags/tag24.xml><?xml version="1.0" encoding="utf-8"?>
<p:tagLst xmlns:a="http://schemas.openxmlformats.org/drawingml/2006/main" xmlns:r="http://schemas.openxmlformats.org/officeDocument/2006/relationships" xmlns:p="http://schemas.openxmlformats.org/presentationml/2006/main">
  <p:tag name="DATA_TYPE" val="OfficePlusSmartComponent"/>
  <p:tag name="OP_SCP_TAG_VERSION" val="1.0"/>
  <p:tag name="OP_SCP_CHANGE_COLOR" val="N"/>
  <p:tag name="OP_SCP_COMPONENT_TYPE" val="Relation"/>
  <p:tag name="OP_SCP_CONTENT_ID" val="MatlComponentContent-1420"/>
  <p:tag name="OP_SCP_COMPONENT_INFO" val="{&quot;title&quot;:&quot;红色矩形扁平4项PPT列表&quot;,&quot;description&quot;:&quot;红色矩形扁平4项PPT列表&quot;,&quot;keywords&quot;:[&quot;红色&quot;,&quot;矩形&quot;,&quot;扁平&quot;,&quot;4项&quot;,&quot;PPT&quot;,&quot;列表&quot;],&quot;labels&quot;:[]}"/>
  <p:tag name="OP_SCP_GROUP_ID" val="a20b90c7-0ea6-50b3-e1ff-9c85f6e3f15f"/>
  <p:tag name="OP_SCP_ITEM_COUNT" val="4"/>
</p:tagLst>
</file>

<file path=ppt/tags/tag25.xml><?xml version="1.0" encoding="utf-8"?>
<p:tagLst xmlns:a="http://schemas.openxmlformats.org/drawingml/2006/main" xmlns:r="http://schemas.openxmlformats.org/officeDocument/2006/relationships" xmlns:p="http://schemas.openxmlformats.org/presentationml/2006/main">
  <p:tag name="OP_SCP_SHAPE_TYPE" val="Title"/>
  <p:tag name="OP_SCP_ITEM_INDEX" val="4"/>
  <p:tag name="OP_SCP_DEFAULT_TEXT" val="添加标题"/>
</p:tagLst>
</file>

<file path=ppt/tags/tag26.xml><?xml version="1.0" encoding="utf-8"?>
<p:tagLst xmlns:a="http://schemas.openxmlformats.org/drawingml/2006/main" xmlns:r="http://schemas.openxmlformats.org/officeDocument/2006/relationships" xmlns:p="http://schemas.openxmlformats.org/presentationml/2006/main">
  <p:tag name="OP_SCP_SHAPE_TYPE" val="Body"/>
  <p:tag name="OP_SCP_ITEM_INDEX" val="4"/>
  <p:tag name="OP_SCP_DEFAULT_TEXT" val="单击此处添加文本，单击此处添加文本。"/>
</p:tagLst>
</file>

<file path=ppt/tags/tag27.xml><?xml version="1.0" encoding="utf-8"?>
<p:tagLst xmlns:a="http://schemas.openxmlformats.org/drawingml/2006/main" xmlns:r="http://schemas.openxmlformats.org/officeDocument/2006/relationships" xmlns:p="http://schemas.openxmlformats.org/presentationml/2006/main">
  <p:tag name="OP_SCP_SHAPE_TYPE" val="Title"/>
  <p:tag name="OP_SCP_ITEM_INDEX" val="4"/>
  <p:tag name="OP_SCP_DEFAULT_TEXT" val="添加标题"/>
</p:tagLst>
</file>

<file path=ppt/tags/tag28.xml><?xml version="1.0" encoding="utf-8"?>
<p:tagLst xmlns:a="http://schemas.openxmlformats.org/drawingml/2006/main" xmlns:r="http://schemas.openxmlformats.org/officeDocument/2006/relationships" xmlns:p="http://schemas.openxmlformats.org/presentationml/2006/main">
  <p:tag name="OP_SCP_SHAPE_TYPE" val="Body"/>
  <p:tag name="OP_SCP_ITEM_INDEX" val="4"/>
  <p:tag name="OP_SCP_DEFAULT_TEXT" val="单击此处添加文本，单击此处添加文本。"/>
</p:tagLst>
</file>

<file path=ppt/tags/tag29.xml><?xml version="1.0" encoding="utf-8"?>
<p:tagLst xmlns:a="http://schemas.openxmlformats.org/drawingml/2006/main" xmlns:r="http://schemas.openxmlformats.org/officeDocument/2006/relationships" xmlns:p="http://schemas.openxmlformats.org/presentationml/2006/main">
  <p:tag name="OP_SCP_SHAPE_TYPE" val="Title"/>
  <p:tag name="OP_SCP_ITEM_INDEX" val="2"/>
  <p:tag name="OP_SCP_DEFAULT_TEXT" val="添加标题"/>
</p:tagLst>
</file>

<file path=ppt/tags/tag3.xml><?xml version="1.0" encoding="utf-8"?>
<p:tagLst xmlns:a="http://schemas.openxmlformats.org/drawingml/2006/main" xmlns:r="http://schemas.openxmlformats.org/officeDocument/2006/relationships" xmlns:p="http://schemas.openxmlformats.org/presentationml/2006/main">
  <p:tag name="OP_SCP_SHAPE_TYPE" val="Title"/>
  <p:tag name="OP_SCP_ITEM_INDEX" val="3"/>
  <p:tag name="OP_SCP_DEFAULT_TEXT" val="添加标题"/>
</p:tagLst>
</file>

<file path=ppt/tags/tag30.xml><?xml version="1.0" encoding="utf-8"?>
<p:tagLst xmlns:a="http://schemas.openxmlformats.org/drawingml/2006/main" xmlns:r="http://schemas.openxmlformats.org/officeDocument/2006/relationships" xmlns:p="http://schemas.openxmlformats.org/presentationml/2006/main">
  <p:tag name="OP_SCP_SHAPE_TYPE" val="Body"/>
  <p:tag name="OP_SCP_ITEM_INDEX" val="2"/>
  <p:tag name="OP_SCP_DEFAULT_TEXT" val="单击此处添加文本，单击此处添加文本。"/>
</p:tagLst>
</file>

<file path=ppt/tags/tag31.xml><?xml version="1.0" encoding="utf-8"?>
<p:tagLst xmlns:a="http://schemas.openxmlformats.org/drawingml/2006/main" xmlns:r="http://schemas.openxmlformats.org/officeDocument/2006/relationships" xmlns:p="http://schemas.openxmlformats.org/presentationml/2006/main">
  <p:tag name="OP_SCP_SHAPE_TYPE" val="Title"/>
  <p:tag name="OP_SCP_ITEM_INDEX" val="3"/>
  <p:tag name="OP_SCP_DEFAULT_TEXT" val="添加标题"/>
</p:tagLst>
</file>

<file path=ppt/tags/tag32.xml><?xml version="1.0" encoding="utf-8"?>
<p:tagLst xmlns:a="http://schemas.openxmlformats.org/drawingml/2006/main" xmlns:r="http://schemas.openxmlformats.org/officeDocument/2006/relationships" xmlns:p="http://schemas.openxmlformats.org/presentationml/2006/main">
  <p:tag name="OP_SCP_SHAPE_TYPE" val="Body"/>
  <p:tag name="OP_SCP_ITEM_INDEX" val="3"/>
  <p:tag name="OP_SCP_DEFAULT_TEXT" val="单击此处添加文本，单击此处添加文本。"/>
</p:tagLst>
</file>

<file path=ppt/tags/tag33.xml><?xml version="1.0" encoding="utf-8"?>
<p:tagLst xmlns:a="http://schemas.openxmlformats.org/drawingml/2006/main" xmlns:r="http://schemas.openxmlformats.org/officeDocument/2006/relationships" xmlns:p="http://schemas.openxmlformats.org/presentationml/2006/main">
  <p:tag name="OP_SCP_SHAPE_TYPE" val="Title"/>
  <p:tag name="OP_SCP_ITEM_INDEX" val="1"/>
  <p:tag name="OP_SCP_DEFAULT_TEXT" val="添加标题"/>
</p:tagLst>
</file>

<file path=ppt/tags/tag34.xml><?xml version="1.0" encoding="utf-8"?>
<p:tagLst xmlns:a="http://schemas.openxmlformats.org/drawingml/2006/main" xmlns:r="http://schemas.openxmlformats.org/officeDocument/2006/relationships" xmlns:p="http://schemas.openxmlformats.org/presentationml/2006/main">
  <p:tag name="OP_SCP_SHAPE_TYPE" val="Body"/>
  <p:tag name="OP_SCP_ITEM_INDEX" val="1"/>
  <p:tag name="OP_SCP_DEFAULT_TEXT" val="单击此处添加文本，单击此处添加文本。"/>
</p:tagLst>
</file>

<file path=ppt/tags/tag4.xml><?xml version="1.0" encoding="utf-8"?>
<p:tagLst xmlns:a="http://schemas.openxmlformats.org/drawingml/2006/main" xmlns:r="http://schemas.openxmlformats.org/officeDocument/2006/relationships" xmlns:p="http://schemas.openxmlformats.org/presentationml/2006/main">
  <p:tag name="OP_SCP_SHAPE_TYPE" val="Body"/>
  <p:tag name="OP_SCP_ITEM_INDEX" val="3"/>
  <p:tag name="OP_SCP_DEFAULT_TEXT" val="单击此处添加文本，单击此处添加文本，单击此处添加文本。"/>
</p:tagLst>
</file>

<file path=ppt/tags/tag5.xml><?xml version="1.0" encoding="utf-8"?>
<p:tagLst xmlns:a="http://schemas.openxmlformats.org/drawingml/2006/main" xmlns:r="http://schemas.openxmlformats.org/officeDocument/2006/relationships" xmlns:p="http://schemas.openxmlformats.org/presentationml/2006/main">
  <p:tag name="OP_SCP_ITEM_INDEX" val="2"/>
</p:tagLst>
</file>

<file path=ppt/tags/tag6.xml><?xml version="1.0" encoding="utf-8"?>
<p:tagLst xmlns:a="http://schemas.openxmlformats.org/drawingml/2006/main" xmlns:r="http://schemas.openxmlformats.org/officeDocument/2006/relationships" xmlns:p="http://schemas.openxmlformats.org/presentationml/2006/main">
  <p:tag name="OP_SCP_SHAPE_TYPE" val="Title"/>
  <p:tag name="OP_SCP_ITEM_INDEX" val="2"/>
  <p:tag name="OP_SCP_DEFAULT_TEXT" val="添加标题"/>
</p:tagLst>
</file>

<file path=ppt/tags/tag7.xml><?xml version="1.0" encoding="utf-8"?>
<p:tagLst xmlns:a="http://schemas.openxmlformats.org/drawingml/2006/main" xmlns:r="http://schemas.openxmlformats.org/officeDocument/2006/relationships" xmlns:p="http://schemas.openxmlformats.org/presentationml/2006/main">
  <p:tag name="OP_SCP_SHAPE_TYPE" val="Body"/>
  <p:tag name="OP_SCP_ITEM_INDEX" val="2"/>
  <p:tag name="OP_SCP_DEFAULT_TEXT" val="单击此处添加文本，单击此处添加文本，单击此处添加文本。"/>
</p:tagLst>
</file>

<file path=ppt/tags/tag8.xml><?xml version="1.0" encoding="utf-8"?>
<p:tagLst xmlns:a="http://schemas.openxmlformats.org/drawingml/2006/main" xmlns:r="http://schemas.openxmlformats.org/officeDocument/2006/relationships" xmlns:p="http://schemas.openxmlformats.org/presentationml/2006/main">
  <p:tag name="OP_SCP_ITEM_INDEX" val="1"/>
</p:tagLst>
</file>

<file path=ppt/tags/tag9.xml><?xml version="1.0" encoding="utf-8"?>
<p:tagLst xmlns:a="http://schemas.openxmlformats.org/drawingml/2006/main" xmlns:r="http://schemas.openxmlformats.org/officeDocument/2006/relationships" xmlns:p="http://schemas.openxmlformats.org/presentationml/2006/main">
  <p:tag name="OP_SCP_SHAPE_TYPE" val="Title"/>
  <p:tag name="OP_SCP_ITEM_INDEX" val="1"/>
  <p:tag name="OP_SCP_DEFAULT_TEXT" val="添加标题"/>
</p:tagLst>
</file>

<file path=ppt/theme/theme1.xml><?xml version="1.0" encoding="utf-8"?>
<a:theme xmlns:a="http://schemas.openxmlformats.org/drawingml/2006/main" name="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36</TotalTime>
  <Words>2497</Words>
  <Application>Microsoft Office PowerPoint</Application>
  <PresentationFormat>宽屏</PresentationFormat>
  <Paragraphs>86</Paragraphs>
  <Slides>17</Slides>
  <Notes>2</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17</vt:i4>
      </vt:variant>
    </vt:vector>
  </HeadingPairs>
  <TitlesOfParts>
    <vt:vector size="24" baseType="lpstr">
      <vt:lpstr>等线</vt:lpstr>
      <vt:lpstr>华文中宋</vt:lpstr>
      <vt:lpstr>Arial</vt:lpstr>
      <vt:lpstr>Trebuchet MS</vt:lpstr>
      <vt:lpstr>Wingdings</vt:lpstr>
      <vt:lpstr>Wingdings 3</vt:lpstr>
      <vt:lpstr>平面</vt:lpstr>
      <vt:lpstr>幼儿园课程的理论与实践</vt:lpstr>
      <vt:lpstr>第五章 幼儿园课程实施</vt:lpstr>
      <vt:lpstr>PowerPoint 演示文稿</vt:lpstr>
      <vt:lpstr>PowerPoint 演示文稿</vt:lpstr>
      <vt:lpstr>第一节  幼儿园课程实施的含义与作用</vt:lpstr>
      <vt:lpstr>第一节  幼儿园课程实施的含义与作用</vt:lpstr>
      <vt:lpstr>第二节  幼儿园课程实施的取向</vt:lpstr>
      <vt:lpstr>第二节  幼儿园课程实施的取向</vt:lpstr>
      <vt:lpstr>第三节  幼儿园课程实施的影响因素</vt:lpstr>
      <vt:lpstr>第三节  幼儿园课程实施的影响因素</vt:lpstr>
      <vt:lpstr>第三节  幼儿园课程实施的影响因素</vt:lpstr>
      <vt:lpstr>第三节  幼儿园课程实施的影响因素</vt:lpstr>
      <vt:lpstr>第三节  幼儿园课程实施的影响因素</vt:lpstr>
      <vt:lpstr>第三节  幼儿园课程实施的影响因素</vt:lpstr>
      <vt:lpstr>第三节  幼儿园课程实施的影响因素</vt:lpstr>
      <vt:lpstr>第三节  幼儿园课程实施的影响因素</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MH LIU</dc:creator>
  <cp:lastModifiedBy>MH LIU</cp:lastModifiedBy>
  <cp:revision>19</cp:revision>
  <dcterms:created xsi:type="dcterms:W3CDTF">2025-06-24T01:16:21Z</dcterms:created>
  <dcterms:modified xsi:type="dcterms:W3CDTF">2025-06-24T01:53:25Z</dcterms:modified>
</cp:coreProperties>
</file>